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6" r:id="rId3"/>
    <p:sldId id="265" r:id="rId4"/>
    <p:sldId id="257" r:id="rId5"/>
    <p:sldId id="280" r:id="rId6"/>
    <p:sldId id="258" r:id="rId7"/>
    <p:sldId id="273" r:id="rId8"/>
    <p:sldId id="267" r:id="rId9"/>
    <p:sldId id="262" r:id="rId10"/>
    <p:sldId id="272" r:id="rId11"/>
    <p:sldId id="282" r:id="rId12"/>
    <p:sldId id="283" r:id="rId13"/>
    <p:sldId id="269" r:id="rId14"/>
    <p:sldId id="270" r:id="rId15"/>
    <p:sldId id="271" r:id="rId16"/>
    <p:sldId id="274" r:id="rId17"/>
    <p:sldId id="275" r:id="rId18"/>
    <p:sldId id="268" r:id="rId19"/>
    <p:sldId id="276" r:id="rId20"/>
    <p:sldId id="277" r:id="rId21"/>
    <p:sldId id="278" r:id="rId22"/>
    <p:sldId id="279" r:id="rId23"/>
    <p:sldId id="281" r:id="rId24"/>
    <p:sldId id="284" r:id="rId2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19" autoAdjust="0"/>
    <p:restoredTop sz="86401" autoAdjust="0"/>
  </p:normalViewPr>
  <p:slideViewPr>
    <p:cSldViewPr>
      <p:cViewPr>
        <p:scale>
          <a:sx n="69" d="100"/>
          <a:sy n="69" d="100"/>
        </p:scale>
        <p:origin x="-1182" y="162"/>
      </p:cViewPr>
      <p:guideLst>
        <p:guide orient="horz" pos="2160"/>
        <p:guide pos="2880"/>
      </p:guideLst>
    </p:cSldViewPr>
  </p:slideViewPr>
  <p:outlineViewPr>
    <p:cViewPr>
      <p:scale>
        <a:sx n="33" d="100"/>
        <a:sy n="33" d="100"/>
      </p:scale>
      <p:origin x="0" y="18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takano\Desktop\H27_STI&#12469;&#12540;&#12505;&#12452;&#12521;&#12531;&#12473;&#12450;&#12531;&#12465;&#12540;&#12488;&#38598;&#35336;_&#21336;&#32020;&#38598;&#35336;_18Jan2016.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9345743193285028E-2"/>
          <c:y val="0.23419873545015146"/>
          <c:w val="0.7973395676342474"/>
          <c:h val="0.72531380147103153"/>
        </c:manualLayout>
      </c:layout>
      <c:pieChart>
        <c:varyColors val="1"/>
        <c:ser>
          <c:idx val="0"/>
          <c:order val="0"/>
          <c:dLbls>
            <c:dLbl>
              <c:idx val="2"/>
              <c:layout>
                <c:manualLayout>
                  <c:x val="3.9524496937882729E-2"/>
                  <c:y val="0.106395743085306"/>
                </c:manualLayout>
              </c:layout>
              <c:showLegendKey val="0"/>
              <c:showVal val="1"/>
              <c:showCatName val="0"/>
              <c:showSerName val="0"/>
              <c:showPercent val="0"/>
              <c:showBubbleSize val="0"/>
            </c:dLbl>
            <c:txPr>
              <a:bodyPr/>
              <a:lstStyle/>
              <a:p>
                <a:pPr>
                  <a:defRPr sz="1700" baseline="0"/>
                </a:pPr>
                <a:endParaRPr lang="ja-JP"/>
              </a:p>
            </c:txPr>
            <c:showLegendKey val="0"/>
            <c:showVal val="1"/>
            <c:showCatName val="0"/>
            <c:showSerName val="0"/>
            <c:showPercent val="0"/>
            <c:showBubbleSize val="0"/>
            <c:showLeaderLines val="1"/>
          </c:dLbls>
          <c:cat>
            <c:strRef>
              <c:f>Sheet1!$B$25:$B$28</c:f>
              <c:strCache>
                <c:ptCount val="4"/>
                <c:pt idx="0">
                  <c:v>定期のみ</c:v>
                </c:pt>
                <c:pt idx="1">
                  <c:v>定期・臨時</c:v>
                </c:pt>
                <c:pt idx="2">
                  <c:v>臨時のみ</c:v>
                </c:pt>
                <c:pt idx="3">
                  <c:v>無回答</c:v>
                </c:pt>
              </c:strCache>
            </c:strRef>
          </c:cat>
          <c:val>
            <c:numRef>
              <c:f>Sheet1!$C$25:$C$28</c:f>
              <c:numCache>
                <c:formatCode>General</c:formatCode>
                <c:ptCount val="4"/>
                <c:pt idx="0">
                  <c:v>36</c:v>
                </c:pt>
                <c:pt idx="1">
                  <c:v>15</c:v>
                </c:pt>
                <c:pt idx="2">
                  <c:v>1</c:v>
                </c:pt>
                <c:pt idx="3">
                  <c:v>3</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6.9078531504162433E-2"/>
          <c:y val="4.7486070632094188E-2"/>
          <c:w val="0.8592201441219175"/>
          <c:h val="0.15573230435012747"/>
        </c:manualLayout>
      </c:layout>
      <c:overlay val="0"/>
      <c:txPr>
        <a:bodyPr/>
        <a:lstStyle/>
        <a:p>
          <a:pPr>
            <a:defRPr sz="2000"/>
          </a:pPr>
          <a:endParaRPr lang="ja-JP"/>
        </a:p>
      </c:txPr>
    </c:legend>
    <c:plotVisOnly val="1"/>
    <c:dispBlanksAs val="gap"/>
    <c:showDLblsOverMax val="0"/>
  </c:chart>
  <c:spPr>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0ECEE9-044B-4033-BEE5-6DF065B9A7CA}" type="datetimeFigureOut">
              <a:rPr kumimoji="1" lang="ja-JP" altLang="en-US" smtClean="0"/>
              <a:pPr/>
              <a:t>2016/1/27</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9F4F52-3602-4D76-B893-A92B4B2503B0}" type="slidenum">
              <a:rPr kumimoji="1" lang="ja-JP" altLang="en-US" smtClean="0"/>
              <a:pPr/>
              <a:t>‹#›</a:t>
            </a:fld>
            <a:endParaRPr kumimoji="1" lang="ja-JP" altLang="en-US"/>
          </a:p>
        </p:txBody>
      </p:sp>
    </p:spTree>
    <p:extLst>
      <p:ext uri="{BB962C8B-B14F-4D97-AF65-F5344CB8AC3E}">
        <p14:creationId xmlns:p14="http://schemas.microsoft.com/office/powerpoint/2010/main" val="202034710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EB9F4F52-3602-4D76-B893-A92B4B2503B0}" type="slidenum">
              <a:rPr kumimoji="1" lang="ja-JP" altLang="en-US" smtClean="0"/>
              <a:pPr/>
              <a:t>8</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EB9F4F52-3602-4D76-B893-A92B4B2503B0}" type="slidenum">
              <a:rPr kumimoji="1" lang="ja-JP" altLang="en-US" smtClean="0"/>
              <a:pPr/>
              <a:t>9</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EB9F4F52-3602-4D76-B893-A92B4B2503B0}" type="slidenum">
              <a:rPr kumimoji="1" lang="ja-JP" altLang="en-US" smtClean="0"/>
              <a:pPr/>
              <a:t>10</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EB9F4F52-3602-4D76-B893-A92B4B2503B0}" type="slidenum">
              <a:rPr kumimoji="1" lang="ja-JP" altLang="en-US" smtClean="0"/>
              <a:pPr/>
              <a:t>13</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EB9F4F52-3602-4D76-B893-A92B4B2503B0}" type="slidenum">
              <a:rPr kumimoji="1" lang="ja-JP" altLang="en-US" smtClean="0"/>
              <a:pPr/>
              <a:t>18</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EB9F4F52-3602-4D76-B893-A92B4B2503B0}" type="slidenum">
              <a:rPr kumimoji="1" lang="ja-JP" altLang="en-US" smtClean="0"/>
              <a:pPr/>
              <a:t>19</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1694507B-E344-43FE-8889-7A19B146C4C1}" type="datetimeFigureOut">
              <a:rPr kumimoji="1" lang="ja-JP" altLang="en-US" smtClean="0"/>
              <a:pPr/>
              <a:t>2016/1/27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5707786-F2E2-4A07-9425-42543F11AA88}"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694507B-E344-43FE-8889-7A19B146C4C1}" type="datetimeFigureOut">
              <a:rPr kumimoji="1" lang="ja-JP" altLang="en-US" smtClean="0"/>
              <a:pPr/>
              <a:t>2016/1/27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5707786-F2E2-4A07-9425-42543F11AA88}"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694507B-E344-43FE-8889-7A19B146C4C1}" type="datetimeFigureOut">
              <a:rPr kumimoji="1" lang="ja-JP" altLang="en-US" smtClean="0"/>
              <a:pPr/>
              <a:t>2016/1/27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5707786-F2E2-4A07-9425-42543F11AA88}"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694507B-E344-43FE-8889-7A19B146C4C1}" type="datetimeFigureOut">
              <a:rPr kumimoji="1" lang="ja-JP" altLang="en-US" smtClean="0"/>
              <a:pPr/>
              <a:t>2016/1/27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5707786-F2E2-4A07-9425-42543F11AA88}"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1694507B-E344-43FE-8889-7A19B146C4C1}" type="datetimeFigureOut">
              <a:rPr kumimoji="1" lang="ja-JP" altLang="en-US" smtClean="0"/>
              <a:pPr/>
              <a:t>2016/1/27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5707786-F2E2-4A07-9425-42543F11AA88}"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1694507B-E344-43FE-8889-7A19B146C4C1}" type="datetimeFigureOut">
              <a:rPr kumimoji="1" lang="ja-JP" altLang="en-US" smtClean="0"/>
              <a:pPr/>
              <a:t>2016/1/27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5707786-F2E2-4A07-9425-42543F11AA88}"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1694507B-E344-43FE-8889-7A19B146C4C1}" type="datetimeFigureOut">
              <a:rPr kumimoji="1" lang="ja-JP" altLang="en-US" smtClean="0"/>
              <a:pPr/>
              <a:t>2016/1/27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F5707786-F2E2-4A07-9425-42543F11AA88}"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1694507B-E344-43FE-8889-7A19B146C4C1}" type="datetimeFigureOut">
              <a:rPr kumimoji="1" lang="ja-JP" altLang="en-US" smtClean="0"/>
              <a:pPr/>
              <a:t>2016/1/27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F5707786-F2E2-4A07-9425-42543F11AA88}"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694507B-E344-43FE-8889-7A19B146C4C1}" type="datetimeFigureOut">
              <a:rPr kumimoji="1" lang="ja-JP" altLang="en-US" smtClean="0"/>
              <a:pPr/>
              <a:t>2016/1/27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F5707786-F2E2-4A07-9425-42543F11AA88}"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694507B-E344-43FE-8889-7A19B146C4C1}" type="datetimeFigureOut">
              <a:rPr kumimoji="1" lang="ja-JP" altLang="en-US" smtClean="0"/>
              <a:pPr/>
              <a:t>2016/1/27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5707786-F2E2-4A07-9425-42543F11AA88}"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694507B-E344-43FE-8889-7A19B146C4C1}" type="datetimeFigureOut">
              <a:rPr kumimoji="1" lang="ja-JP" altLang="en-US" smtClean="0"/>
              <a:pPr/>
              <a:t>2016/1/27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5707786-F2E2-4A07-9425-42543F11AA88}"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94507B-E344-43FE-8889-7A19B146C4C1}" type="datetimeFigureOut">
              <a:rPr kumimoji="1" lang="ja-JP" altLang="en-US" smtClean="0"/>
              <a:pPr/>
              <a:t>2016/1/27</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707786-F2E2-4A07-9425-42543F11AA88}"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gif"/></Relationships>
</file>

<file path=ppt/slides/_rels/slide1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4.xml"/><Relationship Id="rId5" Type="http://schemas.openxmlformats.org/officeDocument/2006/relationships/image" Target="../media/image17.gif"/><Relationship Id="rId4" Type="http://schemas.openxmlformats.org/officeDocument/2006/relationships/image" Target="../media/image16.gif"/></Relationships>
</file>

<file path=ppt/slides/_rels/slide1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1.gif"/><Relationship Id="rId5" Type="http://schemas.openxmlformats.org/officeDocument/2006/relationships/image" Target="../media/image20.gif"/><Relationship Id="rId4" Type="http://schemas.openxmlformats.org/officeDocument/2006/relationships/image" Target="../media/image19.gif"/></Relationships>
</file>

<file path=ppt/slides/_rels/slide14.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4.xml"/><Relationship Id="rId5" Type="http://schemas.openxmlformats.org/officeDocument/2006/relationships/image" Target="../media/image25.emf"/><Relationship Id="rId4" Type="http://schemas.openxmlformats.org/officeDocument/2006/relationships/image" Target="../media/image24.gif"/></Relationships>
</file>

<file path=ppt/slides/_rels/slide1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g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gif"/><Relationship Id="rId1" Type="http://schemas.openxmlformats.org/officeDocument/2006/relationships/slideLayout" Target="../slideLayouts/slideLayout4.xml"/><Relationship Id="rId4" Type="http://schemas.openxmlformats.org/officeDocument/2006/relationships/image" Target="../media/image30.emf"/></Relationships>
</file>

<file path=ppt/slides/_rels/slide17.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37.gif"/><Relationship Id="rId5" Type="http://schemas.openxmlformats.org/officeDocument/2006/relationships/image" Target="../media/image36.gif"/><Relationship Id="rId4" Type="http://schemas.openxmlformats.org/officeDocument/2006/relationships/image" Target="../media/image35.gif"/></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hyperlink" Target="http://idsc.nih.go.jp/iasr/31/362/kj3624.html" TargetMode="External"/><Relationship Id="rId1" Type="http://schemas.openxmlformats.org/officeDocument/2006/relationships/slideLayout" Target="../slideLayouts/slideLayout4.xml"/><Relationship Id="rId5" Type="http://schemas.openxmlformats.org/officeDocument/2006/relationships/image" Target="../media/image40.emf"/><Relationship Id="rId4" Type="http://schemas.openxmlformats.org/officeDocument/2006/relationships/image" Target="../media/image39.emf"/></Relationships>
</file>

<file path=ppt/slides/_rels/slide21.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g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7.gif"/></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pPr lvl="0"/>
            <a:r>
              <a:rPr lang="ja-JP" altLang="ja-JP" dirty="0" smtClean="0"/>
              <a:t>地方感染症情報センターにおける</a:t>
            </a:r>
            <a:r>
              <a:rPr lang="en-US" altLang="ja-JP" dirty="0" smtClean="0"/>
              <a:t>SIT</a:t>
            </a:r>
            <a:r>
              <a:rPr lang="ja-JP" altLang="ja-JP" dirty="0" smtClean="0"/>
              <a:t>サーベイランスの運用の現状</a:t>
            </a:r>
            <a:br>
              <a:rPr lang="ja-JP" altLang="ja-JP" dirty="0" smtClean="0"/>
            </a:br>
            <a:r>
              <a:rPr lang="ja-JP" altLang="ja-JP" dirty="0" smtClean="0"/>
              <a:t>　　</a:t>
            </a:r>
            <a:br>
              <a:rPr lang="ja-JP" altLang="ja-JP" dirty="0" smtClean="0"/>
            </a:br>
            <a:endParaRPr kumimoji="1" lang="ja-JP" altLang="en-US" dirty="0"/>
          </a:p>
        </p:txBody>
      </p:sp>
      <p:sp>
        <p:nvSpPr>
          <p:cNvPr id="3" name="サブタイトル 2"/>
          <p:cNvSpPr>
            <a:spLocks noGrp="1"/>
          </p:cNvSpPr>
          <p:nvPr>
            <p:ph type="subTitle" idx="1"/>
          </p:nvPr>
        </p:nvSpPr>
        <p:spPr>
          <a:xfrm>
            <a:off x="1371600" y="3429000"/>
            <a:ext cx="6400800" cy="2209800"/>
          </a:xfrm>
        </p:spPr>
        <p:txBody>
          <a:bodyPr>
            <a:normAutofit/>
          </a:bodyPr>
          <a:lstStyle/>
          <a:p>
            <a:r>
              <a:rPr lang="ja-JP" altLang="en-US" sz="2400" b="1" dirty="0" smtClean="0"/>
              <a:t>公衆衛生情報研究協議会研究会</a:t>
            </a:r>
            <a:endParaRPr lang="en-US" altLang="ja-JP" sz="2400" b="1" dirty="0" smtClean="0"/>
          </a:p>
          <a:p>
            <a:r>
              <a:rPr lang="ja-JP" altLang="en-US" sz="2400" b="1" dirty="0" smtClean="0"/>
              <a:t>平成</a:t>
            </a:r>
            <a:r>
              <a:rPr lang="en-US" altLang="ja-JP" sz="2400" b="1" dirty="0" smtClean="0"/>
              <a:t>28</a:t>
            </a:r>
            <a:r>
              <a:rPr lang="ja-JP" altLang="en-US" sz="2400" b="1" dirty="0" smtClean="0"/>
              <a:t>年</a:t>
            </a:r>
            <a:r>
              <a:rPr lang="en-US" altLang="ja-JP" sz="2400" b="1" dirty="0" smtClean="0"/>
              <a:t>1</a:t>
            </a:r>
            <a:r>
              <a:rPr lang="ja-JP" altLang="en-US" sz="2400" b="1" dirty="0" smtClean="0"/>
              <a:t>月</a:t>
            </a:r>
            <a:r>
              <a:rPr lang="en-US" altLang="ja-JP" sz="2400" b="1" dirty="0" smtClean="0"/>
              <a:t>29</a:t>
            </a:r>
            <a:r>
              <a:rPr lang="ja-JP" altLang="en-US" sz="2400" b="1" dirty="0" smtClean="0"/>
              <a:t>日</a:t>
            </a:r>
            <a:endParaRPr lang="en-US" altLang="ja-JP" sz="2400" b="1" dirty="0" smtClean="0"/>
          </a:p>
          <a:p>
            <a:r>
              <a:rPr lang="ja-JP" altLang="ja-JP" dirty="0" smtClean="0"/>
              <a:t>横浜市旭区福祉保健センター</a:t>
            </a:r>
            <a:endParaRPr lang="en-US" altLang="ja-JP" dirty="0" smtClean="0"/>
          </a:p>
          <a:p>
            <a:r>
              <a:rPr lang="ja-JP" altLang="ja-JP" dirty="0" smtClean="0"/>
              <a:t>高野　つる代</a:t>
            </a:r>
            <a:endParaRPr lang="en-US" altLang="ja-JP" dirty="0" smtClean="0"/>
          </a:p>
          <a:p>
            <a:endParaRPr kumimoji="1" lang="ja-JP"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8568952" cy="1210146"/>
          </a:xfrm>
        </p:spPr>
        <p:txBody>
          <a:bodyPr>
            <a:normAutofit fontScale="90000"/>
          </a:bodyPr>
          <a:lstStyle/>
          <a:p>
            <a:pPr algn="l"/>
            <a:r>
              <a:rPr kumimoji="1" lang="ja-JP" altLang="en-US" sz="3900" dirty="0" smtClean="0"/>
              <a:t>　　　　効果的な情報還元？</a:t>
            </a:r>
            <a:r>
              <a:rPr kumimoji="1" lang="ja-JP" altLang="en-US" sz="2400" dirty="0" smtClean="0"/>
              <a:t>　地理的情報（未だ偏在？）</a:t>
            </a:r>
            <a:r>
              <a:rPr kumimoji="1" lang="en-US" altLang="ja-JP" sz="2400" dirty="0" smtClean="0"/>
              <a:t/>
            </a:r>
            <a:br>
              <a:rPr kumimoji="1" lang="en-US" altLang="ja-JP" sz="2400" dirty="0" smtClean="0"/>
            </a:br>
            <a:r>
              <a:rPr lang="en-US" altLang="ja-JP" sz="1800" dirty="0" smtClean="0"/>
              <a:t/>
            </a:r>
            <a:br>
              <a:rPr lang="en-US" altLang="ja-JP" sz="1800" dirty="0" smtClean="0"/>
            </a:br>
            <a:r>
              <a:rPr kumimoji="1" lang="ja-JP" altLang="en-US" sz="2000" b="1" dirty="0" smtClean="0"/>
              <a:t>報告数</a:t>
            </a:r>
            <a:r>
              <a:rPr kumimoji="1" lang="en-US" altLang="ja-JP" sz="2000" b="1" dirty="0" smtClean="0"/>
              <a:t>10</a:t>
            </a:r>
            <a:r>
              <a:rPr kumimoji="1" lang="ja-JP" altLang="en-US" sz="2000" b="1" dirty="0" smtClean="0"/>
              <a:t>人以上の保健所数と報告数合算　　　　</a:t>
            </a:r>
            <a:r>
              <a:rPr kumimoji="1" lang="en-US" altLang="ja-JP" sz="2000" b="1" dirty="0" smtClean="0"/>
              <a:t>10</a:t>
            </a:r>
            <a:r>
              <a:rPr kumimoji="1" lang="ja-JP" altLang="en-US" sz="2000" b="1" dirty="0" smtClean="0"/>
              <a:t>年間での報告数増加倍率（</a:t>
            </a:r>
            <a:r>
              <a:rPr lang="ja-JP" altLang="en-US" sz="2000" b="1" dirty="0" smtClean="0"/>
              <a:t>県単位）</a:t>
            </a:r>
            <a:endParaRPr kumimoji="1" lang="ja-JP" altLang="en-US" sz="2000" b="1" dirty="0"/>
          </a:p>
        </p:txBody>
      </p:sp>
      <p:pic>
        <p:nvPicPr>
          <p:cNvPr id="4099" name="Picture 3"/>
          <p:cNvPicPr>
            <a:picLocks noGrp="1" noChangeAspect="1" noChangeArrowheads="1"/>
          </p:cNvPicPr>
          <p:nvPr>
            <p:ph sz="half" idx="2"/>
          </p:nvPr>
        </p:nvPicPr>
        <p:blipFill>
          <a:blip r:embed="rId3" cstate="print"/>
          <a:srcRect/>
          <a:stretch>
            <a:fillRect/>
          </a:stretch>
        </p:blipFill>
        <p:spPr bwMode="auto">
          <a:xfrm>
            <a:off x="179512" y="1412776"/>
            <a:ext cx="5544616" cy="5256584"/>
          </a:xfrm>
          <a:prstGeom prst="rect">
            <a:avLst/>
          </a:prstGeom>
          <a:noFill/>
          <a:ln w="9525">
            <a:noFill/>
            <a:miter lim="800000"/>
            <a:headEnd/>
            <a:tailEnd/>
          </a:ln>
          <a:effectLst/>
        </p:spPr>
      </p:pic>
      <p:pic>
        <p:nvPicPr>
          <p:cNvPr id="4100" name="Picture 4"/>
          <p:cNvPicPr>
            <a:picLocks noGrp="1" noChangeAspect="1" noChangeArrowheads="1"/>
          </p:cNvPicPr>
          <p:nvPr>
            <p:ph sz="half" idx="1"/>
          </p:nvPr>
        </p:nvPicPr>
        <p:blipFill>
          <a:blip r:embed="rId4" cstate="print"/>
          <a:srcRect/>
          <a:stretch>
            <a:fillRect/>
          </a:stretch>
        </p:blipFill>
        <p:spPr bwMode="auto">
          <a:xfrm>
            <a:off x="4716016" y="1556792"/>
            <a:ext cx="4032448" cy="49291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908720"/>
            <a:ext cx="8229600" cy="850106"/>
          </a:xfrm>
        </p:spPr>
        <p:txBody>
          <a:bodyPr>
            <a:normAutofit fontScale="90000"/>
          </a:bodyPr>
          <a:lstStyle/>
          <a:p>
            <a:r>
              <a:rPr kumimoji="1" lang="en-US" altLang="ja-JP" dirty="0" smtClean="0"/>
              <a:t>2015</a:t>
            </a:r>
            <a:r>
              <a:rPr kumimoji="1" lang="ja-JP" altLang="en-US" dirty="0" smtClean="0"/>
              <a:t>年梅毒届出数男女比</a:t>
            </a:r>
            <a:r>
              <a:rPr kumimoji="1" lang="en-US" altLang="ja-JP" dirty="0" smtClean="0"/>
              <a:t/>
            </a:r>
            <a:br>
              <a:rPr kumimoji="1" lang="en-US" altLang="ja-JP" dirty="0" smtClean="0"/>
            </a:br>
            <a:r>
              <a:rPr lang="ja-JP" altLang="en-US" sz="2700" dirty="0" smtClean="0"/>
              <a:t>届出数年間</a:t>
            </a:r>
            <a:r>
              <a:rPr lang="en-US" altLang="ja-JP" sz="2700" dirty="0" smtClean="0"/>
              <a:t>30</a:t>
            </a:r>
            <a:r>
              <a:rPr lang="ja-JP" altLang="en-US" sz="2700" dirty="0" smtClean="0"/>
              <a:t>以上の都道府県</a:t>
            </a:r>
            <a:endParaRPr kumimoji="1" lang="ja-JP" altLang="en-US" sz="2700" dirty="0"/>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51520" y="1988840"/>
            <a:ext cx="4254624"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644008" y="2060848"/>
            <a:ext cx="4038600"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39198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000" dirty="0" smtClean="0"/>
              <a:t>2006</a:t>
            </a:r>
            <a:r>
              <a:rPr kumimoji="1" lang="ja-JP" altLang="en-US" sz="2000" dirty="0" smtClean="0"/>
              <a:t>年　　　　</a:t>
            </a:r>
            <a:r>
              <a:rPr kumimoji="1" lang="ja-JP" altLang="en-US" sz="3800" dirty="0" smtClean="0"/>
              <a:t>梅毒の年齢層別報告数　　</a:t>
            </a:r>
            <a:r>
              <a:rPr kumimoji="1" lang="en-US" altLang="ja-JP" sz="2000" dirty="0" smtClean="0"/>
              <a:t>2015</a:t>
            </a:r>
            <a:r>
              <a:rPr kumimoji="1" lang="ja-JP" altLang="en-US" sz="2000" dirty="0" smtClean="0"/>
              <a:t>年</a:t>
            </a:r>
            <a:endParaRPr kumimoji="1" lang="ja-JP" altLang="en-US" sz="2000" dirty="0"/>
          </a:p>
        </p:txBody>
      </p:sp>
      <p:sp>
        <p:nvSpPr>
          <p:cNvPr id="3" name="コンテンツ プレースホルダー 2"/>
          <p:cNvSpPr>
            <a:spLocks noGrp="1"/>
          </p:cNvSpPr>
          <p:nvPr>
            <p:ph sz="half" idx="1"/>
          </p:nvPr>
        </p:nvSpPr>
        <p:spPr/>
        <p:txBody>
          <a:bodyPr/>
          <a:lstStyle/>
          <a:p>
            <a:r>
              <a:rPr kumimoji="1" lang="en-US" altLang="ja-JP" dirty="0" smtClean="0"/>
              <a:t>2006</a:t>
            </a:r>
            <a:r>
              <a:rPr kumimoji="1" lang="ja-JP" altLang="en-US" dirty="0" smtClean="0"/>
              <a:t>年</a:t>
            </a:r>
            <a:endParaRPr kumimoji="1" lang="en-US" altLang="ja-JP" dirty="0" smtClean="0"/>
          </a:p>
          <a:p>
            <a:endParaRPr kumimoji="1" lang="ja-JP" altLang="en-US" dirty="0"/>
          </a:p>
        </p:txBody>
      </p:sp>
      <p:pic>
        <p:nvPicPr>
          <p:cNvPr id="2051"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180047" y="4221088"/>
            <a:ext cx="4466697" cy="2423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941276"/>
            <a:ext cx="4464496"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1150404"/>
            <a:ext cx="4392488"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34272" y="4114800"/>
            <a:ext cx="421196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2344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Grp="1" noChangeAspect="1" noChangeArrowheads="1"/>
          </p:cNvPicPr>
          <p:nvPr>
            <p:ph sz="half" idx="2"/>
          </p:nvPr>
        </p:nvPicPr>
        <p:blipFill>
          <a:blip r:embed="rId3" cstate="print"/>
          <a:srcRect/>
          <a:stretch>
            <a:fillRect/>
          </a:stretch>
        </p:blipFill>
        <p:spPr bwMode="auto">
          <a:xfrm>
            <a:off x="4644008" y="1196752"/>
            <a:ext cx="4254624" cy="2736304"/>
          </a:xfrm>
          <a:prstGeom prst="rect">
            <a:avLst/>
          </a:prstGeom>
          <a:noFill/>
          <a:ln w="9525">
            <a:noFill/>
            <a:miter lim="800000"/>
            <a:headEnd/>
            <a:tailEnd/>
          </a:ln>
          <a:effectLst/>
        </p:spPr>
      </p:pic>
      <p:pic>
        <p:nvPicPr>
          <p:cNvPr id="5122" name="Picture 2"/>
          <p:cNvPicPr>
            <a:picLocks noGrp="1" noChangeAspect="1" noChangeArrowheads="1"/>
          </p:cNvPicPr>
          <p:nvPr>
            <p:ph sz="half" idx="1"/>
          </p:nvPr>
        </p:nvPicPr>
        <p:blipFill>
          <a:blip r:embed="rId4" cstate="print"/>
          <a:srcRect/>
          <a:stretch>
            <a:fillRect/>
          </a:stretch>
        </p:blipFill>
        <p:spPr bwMode="auto">
          <a:xfrm>
            <a:off x="179512" y="1196752"/>
            <a:ext cx="4614664" cy="2664296"/>
          </a:xfrm>
          <a:prstGeom prst="rect">
            <a:avLst/>
          </a:prstGeom>
          <a:noFill/>
          <a:ln w="9525">
            <a:noFill/>
            <a:miter lim="800000"/>
            <a:headEnd/>
            <a:tailEnd/>
          </a:ln>
          <a:effectLst/>
        </p:spPr>
      </p:pic>
      <p:sp>
        <p:nvSpPr>
          <p:cNvPr id="2" name="タイトル 1"/>
          <p:cNvSpPr>
            <a:spLocks noGrp="1"/>
          </p:cNvSpPr>
          <p:nvPr>
            <p:ph type="title"/>
          </p:nvPr>
        </p:nvSpPr>
        <p:spPr>
          <a:xfrm>
            <a:off x="467544" y="188640"/>
            <a:ext cx="8229600" cy="1080120"/>
          </a:xfrm>
        </p:spPr>
        <p:txBody>
          <a:bodyPr>
            <a:normAutofit fontScale="90000"/>
          </a:bodyPr>
          <a:lstStyle/>
          <a:p>
            <a:r>
              <a:rPr lang="ja-JP" altLang="en-US" dirty="0" smtClean="0"/>
              <a:t>効果的な情報還元？</a:t>
            </a:r>
            <a:r>
              <a:rPr lang="ja-JP" altLang="en-US" sz="2400" dirty="0" smtClean="0"/>
              <a:t>　性・年令要素</a:t>
            </a:r>
            <a:r>
              <a:rPr lang="en-US" altLang="ja-JP" sz="1200" dirty="0" smtClean="0"/>
              <a:t/>
            </a:r>
            <a:br>
              <a:rPr lang="en-US" altLang="ja-JP" sz="1200" dirty="0" smtClean="0"/>
            </a:br>
            <a:r>
              <a:rPr lang="ja-JP" altLang="en-US" sz="2400" dirty="0" smtClean="0"/>
              <a:t>梅毒の</a:t>
            </a:r>
            <a:r>
              <a:rPr lang="en-US" altLang="ja-JP" sz="2400" dirty="0" smtClean="0"/>
              <a:t>10</a:t>
            </a:r>
            <a:r>
              <a:rPr lang="ja-JP" altLang="en-US" sz="2400" dirty="0" smtClean="0"/>
              <a:t>年間の年令層内訳　　　</a:t>
            </a:r>
            <a:r>
              <a:rPr lang="en-US" altLang="ja-JP" sz="2400" dirty="0" smtClean="0"/>
              <a:t>HIV</a:t>
            </a:r>
            <a:r>
              <a:rPr lang="ja-JP" altLang="en-US" sz="2400" dirty="0" smtClean="0"/>
              <a:t>の</a:t>
            </a:r>
            <a:r>
              <a:rPr lang="en-US" altLang="ja-JP" sz="2400" dirty="0" smtClean="0"/>
              <a:t>10</a:t>
            </a:r>
            <a:r>
              <a:rPr lang="ja-JP" altLang="en-US" sz="2400" dirty="0" smtClean="0"/>
              <a:t>年間の内訳</a:t>
            </a:r>
            <a:endParaRPr kumimoji="1" lang="ja-JP" altLang="en-US" sz="2400" dirty="0"/>
          </a:p>
        </p:txBody>
      </p:sp>
      <p:pic>
        <p:nvPicPr>
          <p:cNvPr id="5124" name="Picture 4"/>
          <p:cNvPicPr>
            <a:picLocks noChangeAspect="1" noChangeArrowheads="1"/>
          </p:cNvPicPr>
          <p:nvPr/>
        </p:nvPicPr>
        <p:blipFill>
          <a:blip r:embed="rId5" cstate="print"/>
          <a:srcRect/>
          <a:stretch>
            <a:fillRect/>
          </a:stretch>
        </p:blipFill>
        <p:spPr bwMode="auto">
          <a:xfrm>
            <a:off x="395536" y="3933056"/>
            <a:ext cx="4610100" cy="2781300"/>
          </a:xfrm>
          <a:prstGeom prst="rect">
            <a:avLst/>
          </a:prstGeom>
          <a:noFill/>
          <a:ln w="9525">
            <a:noFill/>
            <a:miter lim="800000"/>
            <a:headEnd/>
            <a:tailEnd/>
          </a:ln>
          <a:effectLst/>
        </p:spPr>
      </p:pic>
      <p:pic>
        <p:nvPicPr>
          <p:cNvPr id="5125" name="Picture 5"/>
          <p:cNvPicPr>
            <a:picLocks noChangeAspect="1" noChangeArrowheads="1"/>
          </p:cNvPicPr>
          <p:nvPr/>
        </p:nvPicPr>
        <p:blipFill>
          <a:blip r:embed="rId6" cstate="print"/>
          <a:srcRect/>
          <a:stretch>
            <a:fillRect/>
          </a:stretch>
        </p:blipFill>
        <p:spPr bwMode="auto">
          <a:xfrm>
            <a:off x="4427984" y="3789040"/>
            <a:ext cx="4591050" cy="28803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90066"/>
          </a:xfrm>
        </p:spPr>
        <p:txBody>
          <a:bodyPr>
            <a:normAutofit fontScale="90000"/>
          </a:bodyPr>
          <a:lstStyle/>
          <a:p>
            <a:r>
              <a:rPr kumimoji="1" lang="ja-JP" altLang="en-US" dirty="0" smtClean="0"/>
              <a:t>臨時情報</a:t>
            </a:r>
            <a:endParaRPr kumimoji="1" lang="ja-JP" altLang="en-US" dirty="0"/>
          </a:p>
        </p:txBody>
      </p:sp>
      <p:pic>
        <p:nvPicPr>
          <p:cNvPr id="7170" name="Picture 2"/>
          <p:cNvPicPr>
            <a:picLocks noGrp="1" noChangeAspect="1" noChangeArrowheads="1"/>
          </p:cNvPicPr>
          <p:nvPr>
            <p:ph sz="half" idx="1"/>
          </p:nvPr>
        </p:nvPicPr>
        <p:blipFill>
          <a:blip r:embed="rId2" cstate="print"/>
          <a:srcRect/>
          <a:stretch>
            <a:fillRect/>
          </a:stretch>
        </p:blipFill>
        <p:spPr bwMode="auto">
          <a:xfrm>
            <a:off x="467544" y="836712"/>
            <a:ext cx="4038600" cy="3024337"/>
          </a:xfrm>
          <a:prstGeom prst="rect">
            <a:avLst/>
          </a:prstGeom>
          <a:noFill/>
          <a:ln w="9525">
            <a:noFill/>
            <a:miter lim="800000"/>
            <a:headEnd/>
            <a:tailEnd/>
          </a:ln>
          <a:effectLst/>
        </p:spPr>
      </p:pic>
      <p:pic>
        <p:nvPicPr>
          <p:cNvPr id="7171" name="Picture 3"/>
          <p:cNvPicPr>
            <a:picLocks noGrp="1" noChangeAspect="1" noChangeArrowheads="1"/>
          </p:cNvPicPr>
          <p:nvPr>
            <p:ph sz="half" idx="2"/>
          </p:nvPr>
        </p:nvPicPr>
        <p:blipFill>
          <a:blip r:embed="rId3" cstate="print"/>
          <a:srcRect/>
          <a:stretch>
            <a:fillRect/>
          </a:stretch>
        </p:blipFill>
        <p:spPr bwMode="auto">
          <a:xfrm>
            <a:off x="4716016" y="836712"/>
            <a:ext cx="4038600" cy="3024336"/>
          </a:xfrm>
          <a:prstGeom prst="rect">
            <a:avLst/>
          </a:prstGeom>
          <a:noFill/>
          <a:ln w="9525">
            <a:noFill/>
            <a:miter lim="800000"/>
            <a:headEnd/>
            <a:tailEnd/>
          </a:ln>
          <a:effectLst/>
        </p:spPr>
      </p:pic>
      <p:pic>
        <p:nvPicPr>
          <p:cNvPr id="7172" name="Picture 4"/>
          <p:cNvPicPr>
            <a:picLocks noChangeAspect="1" noChangeArrowheads="1"/>
          </p:cNvPicPr>
          <p:nvPr/>
        </p:nvPicPr>
        <p:blipFill>
          <a:blip r:embed="rId4" cstate="print"/>
          <a:srcRect/>
          <a:stretch>
            <a:fillRect/>
          </a:stretch>
        </p:blipFill>
        <p:spPr bwMode="auto">
          <a:xfrm>
            <a:off x="539552" y="3933056"/>
            <a:ext cx="4591050" cy="276225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a:stretch>
            <a:fillRect/>
          </a:stretch>
        </p:blipFill>
        <p:spPr bwMode="auto">
          <a:xfrm>
            <a:off x="5436096" y="4194903"/>
            <a:ext cx="2520280" cy="211932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Grp="1" noChangeAspect="1" noChangeArrowheads="1"/>
          </p:cNvPicPr>
          <p:nvPr>
            <p:ph sz="half" idx="1"/>
          </p:nvPr>
        </p:nvPicPr>
        <p:blipFill>
          <a:blip r:embed="rId2" cstate="print"/>
          <a:srcRect/>
          <a:stretch>
            <a:fillRect/>
          </a:stretch>
        </p:blipFill>
        <p:spPr bwMode="auto">
          <a:xfrm>
            <a:off x="179512" y="2204864"/>
            <a:ext cx="6090530" cy="3419741"/>
          </a:xfrm>
          <a:prstGeom prst="rect">
            <a:avLst/>
          </a:prstGeom>
          <a:noFill/>
          <a:ln w="9525">
            <a:noFill/>
            <a:miter lim="800000"/>
            <a:headEnd/>
            <a:tailEnd/>
          </a:ln>
          <a:effectLst/>
        </p:spPr>
      </p:pic>
      <p:sp>
        <p:nvSpPr>
          <p:cNvPr id="2" name="タイトル 1"/>
          <p:cNvSpPr>
            <a:spLocks noGrp="1"/>
          </p:cNvSpPr>
          <p:nvPr>
            <p:ph type="title"/>
          </p:nvPr>
        </p:nvSpPr>
        <p:spPr>
          <a:xfrm>
            <a:off x="457200" y="274638"/>
            <a:ext cx="8229600" cy="1066130"/>
          </a:xfrm>
        </p:spPr>
        <p:txBody>
          <a:bodyPr>
            <a:normAutofit fontScale="90000"/>
          </a:bodyPr>
          <a:lstStyle/>
          <a:p>
            <a:r>
              <a:rPr lang="ja-JP" altLang="en-US" dirty="0" smtClean="0"/>
              <a:t>積極的疫学調査</a:t>
            </a:r>
            <a:r>
              <a:rPr lang="en-US" altLang="ja-JP" sz="2400" dirty="0" smtClean="0"/>
              <a:t/>
            </a:r>
            <a:br>
              <a:rPr lang="en-US" altLang="ja-JP" sz="2400" dirty="0" smtClean="0"/>
            </a:br>
            <a:r>
              <a:rPr lang="ja-JP" altLang="en-US" sz="2400" dirty="0" smtClean="0"/>
              <a:t>一部行っている地衛研は８カ所のみ</a:t>
            </a:r>
            <a:endParaRPr kumimoji="1" lang="ja-JP" altLang="en-US" sz="2400" dirty="0"/>
          </a:p>
        </p:txBody>
      </p:sp>
      <p:pic>
        <p:nvPicPr>
          <p:cNvPr id="8194" name="Picture 2"/>
          <p:cNvPicPr>
            <a:picLocks noGrp="1" noChangeAspect="1" noChangeArrowheads="1"/>
          </p:cNvPicPr>
          <p:nvPr>
            <p:ph sz="half" idx="2"/>
          </p:nvPr>
        </p:nvPicPr>
        <p:blipFill>
          <a:blip r:embed="rId3" cstate="print"/>
          <a:srcRect/>
          <a:stretch>
            <a:fillRect/>
          </a:stretch>
        </p:blipFill>
        <p:spPr bwMode="auto">
          <a:xfrm>
            <a:off x="5148064" y="1700808"/>
            <a:ext cx="3316565" cy="40250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34082"/>
          </a:xfrm>
        </p:spPr>
        <p:txBody>
          <a:bodyPr>
            <a:normAutofit fontScale="90000"/>
          </a:bodyPr>
          <a:lstStyle/>
          <a:p>
            <a:r>
              <a:rPr kumimoji="1" lang="ja-JP" altLang="en-US" dirty="0" smtClean="0"/>
              <a:t>集団発生</a:t>
            </a:r>
            <a:r>
              <a:rPr kumimoji="1" lang="en-US" altLang="ja-JP" dirty="0" smtClean="0"/>
              <a:t>/</a:t>
            </a:r>
            <a:r>
              <a:rPr kumimoji="1" lang="ja-JP" altLang="en-US" dirty="0" smtClean="0"/>
              <a:t>アウトブレイクの把握</a:t>
            </a:r>
            <a:endParaRPr kumimoji="1" lang="ja-JP" altLang="en-US" dirty="0"/>
          </a:p>
        </p:txBody>
      </p:sp>
      <p:pic>
        <p:nvPicPr>
          <p:cNvPr id="9218" name="Picture 2"/>
          <p:cNvPicPr>
            <a:picLocks noGrp="1" noChangeAspect="1" noChangeArrowheads="1"/>
          </p:cNvPicPr>
          <p:nvPr>
            <p:ph sz="half" idx="1"/>
          </p:nvPr>
        </p:nvPicPr>
        <p:blipFill>
          <a:blip r:embed="rId2" cstate="print"/>
          <a:srcRect/>
          <a:stretch>
            <a:fillRect/>
          </a:stretch>
        </p:blipFill>
        <p:spPr bwMode="auto">
          <a:xfrm>
            <a:off x="251520" y="1628800"/>
            <a:ext cx="4674598" cy="4176712"/>
          </a:xfrm>
          <a:prstGeom prst="rect">
            <a:avLst/>
          </a:prstGeom>
          <a:noFill/>
          <a:ln w="9525">
            <a:noFill/>
            <a:miter lim="800000"/>
            <a:headEnd/>
            <a:tailEnd/>
          </a:ln>
          <a:effectLst/>
        </p:spPr>
      </p:pic>
      <p:pic>
        <p:nvPicPr>
          <p:cNvPr id="9220" name="Picture 4"/>
          <p:cNvPicPr>
            <a:picLocks noChangeAspect="1" noChangeArrowheads="1"/>
          </p:cNvPicPr>
          <p:nvPr/>
        </p:nvPicPr>
        <p:blipFill>
          <a:blip r:embed="rId3" cstate="print"/>
          <a:srcRect/>
          <a:stretch>
            <a:fillRect/>
          </a:stretch>
        </p:blipFill>
        <p:spPr bwMode="auto">
          <a:xfrm>
            <a:off x="5076056" y="1700808"/>
            <a:ext cx="3575099" cy="1944216"/>
          </a:xfrm>
          <a:prstGeom prst="rect">
            <a:avLst/>
          </a:prstGeom>
          <a:noFill/>
          <a:ln w="9525">
            <a:noFill/>
            <a:miter lim="800000"/>
            <a:headEnd/>
            <a:tailEnd/>
          </a:ln>
          <a:effectLst/>
        </p:spPr>
      </p:pic>
      <p:pic>
        <p:nvPicPr>
          <p:cNvPr id="2050" name="Picture 2"/>
          <p:cNvPicPr>
            <a:picLocks noChangeAspect="1" noChangeArrowheads="1"/>
          </p:cNvPicPr>
          <p:nvPr/>
        </p:nvPicPr>
        <p:blipFill>
          <a:blip r:embed="rId4" cstate="print"/>
          <a:srcRect/>
          <a:stretch>
            <a:fillRect/>
          </a:stretch>
        </p:blipFill>
        <p:spPr bwMode="auto">
          <a:xfrm>
            <a:off x="4860032" y="4149080"/>
            <a:ext cx="2736304" cy="1730653"/>
          </a:xfrm>
          <a:prstGeom prst="rect">
            <a:avLst/>
          </a:prstGeom>
          <a:noFill/>
          <a:ln w="9525">
            <a:noFill/>
            <a:miter lim="800000"/>
            <a:headEnd/>
            <a:tailEnd/>
          </a:ln>
          <a:effectLst/>
        </p:spPr>
      </p:pic>
      <p:sp>
        <p:nvSpPr>
          <p:cNvPr id="7" name="コンテンツ プレースホルダ 6"/>
          <p:cNvSpPr>
            <a:spLocks noGrp="1"/>
          </p:cNvSpPr>
          <p:nvPr>
            <p:ph sz="half" idx="2"/>
          </p:nvPr>
        </p:nvSpPr>
        <p:spPr>
          <a:xfrm>
            <a:off x="4644008" y="1196752"/>
            <a:ext cx="4038600" cy="2188839"/>
          </a:xfrm>
        </p:spPr>
        <p:txBody>
          <a:bodyPr/>
          <a:lstStyle/>
          <a:p>
            <a:r>
              <a:rPr kumimoji="1" lang="ja-JP" altLang="en-US" dirty="0" smtClean="0"/>
              <a:t>探知の契機</a:t>
            </a:r>
            <a:endParaRPr kumimoji="1" lang="ja-JP"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90066"/>
          </a:xfrm>
        </p:spPr>
        <p:txBody>
          <a:bodyPr>
            <a:normAutofit fontScale="90000"/>
          </a:bodyPr>
          <a:lstStyle/>
          <a:p>
            <a:r>
              <a:rPr kumimoji="1" lang="ja-JP" altLang="en-US" dirty="0" smtClean="0"/>
              <a:t>性器ヘルペスについて</a:t>
            </a:r>
            <a:endParaRPr kumimoji="1" lang="ja-JP" altLang="en-US" dirty="0"/>
          </a:p>
        </p:txBody>
      </p:sp>
      <p:pic>
        <p:nvPicPr>
          <p:cNvPr id="10242" name="Picture 2"/>
          <p:cNvPicPr>
            <a:picLocks noGrp="1" noChangeAspect="1" noChangeArrowheads="1"/>
          </p:cNvPicPr>
          <p:nvPr>
            <p:ph sz="half" idx="1"/>
          </p:nvPr>
        </p:nvPicPr>
        <p:blipFill>
          <a:blip r:embed="rId2" cstate="print"/>
          <a:srcRect/>
          <a:stretch>
            <a:fillRect/>
          </a:stretch>
        </p:blipFill>
        <p:spPr bwMode="auto">
          <a:xfrm>
            <a:off x="1331640" y="1340768"/>
            <a:ext cx="6109774" cy="2304257"/>
          </a:xfrm>
          <a:prstGeom prst="rect">
            <a:avLst/>
          </a:prstGeom>
          <a:noFill/>
          <a:ln w="9525">
            <a:noFill/>
            <a:miter lim="800000"/>
            <a:headEnd/>
            <a:tailEnd/>
          </a:ln>
          <a:effectLst/>
        </p:spPr>
      </p:pic>
      <p:pic>
        <p:nvPicPr>
          <p:cNvPr id="10243" name="Picture 3"/>
          <p:cNvPicPr>
            <a:picLocks noGrp="1" noChangeAspect="1" noChangeArrowheads="1"/>
          </p:cNvPicPr>
          <p:nvPr>
            <p:ph sz="half" idx="2"/>
          </p:nvPr>
        </p:nvPicPr>
        <p:blipFill>
          <a:blip r:embed="rId3" cstate="print"/>
          <a:srcRect/>
          <a:stretch>
            <a:fillRect/>
          </a:stretch>
        </p:blipFill>
        <p:spPr bwMode="auto">
          <a:xfrm>
            <a:off x="1331640" y="3933056"/>
            <a:ext cx="6120680" cy="2014079"/>
          </a:xfrm>
          <a:prstGeom prst="rect">
            <a:avLst/>
          </a:prstGeom>
          <a:noFill/>
          <a:ln w="9525">
            <a:noFill/>
            <a:miter lim="800000"/>
            <a:headEnd/>
            <a:tailEnd/>
          </a:ln>
          <a:effectLst/>
        </p:spPr>
      </p:pic>
      <p:sp>
        <p:nvSpPr>
          <p:cNvPr id="3" name="円/楕円 2"/>
          <p:cNvSpPr/>
          <p:nvPr/>
        </p:nvSpPr>
        <p:spPr>
          <a:xfrm>
            <a:off x="6732240" y="2564904"/>
            <a:ext cx="504056" cy="50405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p:nvSpPr>
        <p:spPr>
          <a:xfrm>
            <a:off x="6803090" y="4941168"/>
            <a:ext cx="504056" cy="50405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74638"/>
            <a:ext cx="8435280" cy="706090"/>
          </a:xfrm>
        </p:spPr>
        <p:txBody>
          <a:bodyPr>
            <a:normAutofit fontScale="90000"/>
          </a:bodyPr>
          <a:lstStyle/>
          <a:p>
            <a:r>
              <a:rPr kumimoji="1" lang="ja-JP" altLang="en-US" dirty="0" smtClean="0"/>
              <a:t>都道府県別定点報告数</a:t>
            </a:r>
            <a:r>
              <a:rPr kumimoji="1" lang="en-US" altLang="ja-JP" sz="2800" dirty="0" smtClean="0"/>
              <a:t>(2014</a:t>
            </a:r>
            <a:r>
              <a:rPr kumimoji="1" lang="ja-JP" altLang="en-US" sz="2800" dirty="0" smtClean="0"/>
              <a:t>年）</a:t>
            </a:r>
            <a:endParaRPr kumimoji="1" lang="ja-JP" altLang="en-US" sz="2800" dirty="0"/>
          </a:p>
        </p:txBody>
      </p:sp>
      <p:sp>
        <p:nvSpPr>
          <p:cNvPr id="4" name="コンテンツ プレースホルダ 3"/>
          <p:cNvSpPr>
            <a:spLocks noGrp="1"/>
          </p:cNvSpPr>
          <p:nvPr>
            <p:ph sz="half" idx="2"/>
          </p:nvPr>
        </p:nvSpPr>
        <p:spPr>
          <a:xfrm>
            <a:off x="611560" y="5733256"/>
            <a:ext cx="8147248" cy="576064"/>
          </a:xfrm>
        </p:spPr>
        <p:txBody>
          <a:bodyPr/>
          <a:lstStyle/>
          <a:p>
            <a:r>
              <a:rPr kumimoji="1" lang="ja-JP" altLang="en-US" dirty="0" smtClean="0"/>
              <a:t>性器ヘルペス以外は大体動向は一致している</a:t>
            </a:r>
            <a:endParaRPr kumimoji="1" lang="ja-JP" altLang="en-US" dirty="0"/>
          </a:p>
        </p:txBody>
      </p:sp>
      <p:pic>
        <p:nvPicPr>
          <p:cNvPr id="3074" name="Picture 2"/>
          <p:cNvPicPr>
            <a:picLocks noGrp="1" noChangeAspect="1" noChangeArrowheads="1"/>
          </p:cNvPicPr>
          <p:nvPr>
            <p:ph sz="half" idx="1"/>
          </p:nvPr>
        </p:nvPicPr>
        <p:blipFill>
          <a:blip r:embed="rId3" cstate="print"/>
          <a:srcRect/>
          <a:stretch>
            <a:fillRect/>
          </a:stretch>
        </p:blipFill>
        <p:spPr bwMode="auto">
          <a:xfrm>
            <a:off x="323528" y="1268760"/>
            <a:ext cx="8363740" cy="43204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435280" cy="490066"/>
          </a:xfrm>
        </p:spPr>
        <p:txBody>
          <a:bodyPr>
            <a:normAutofit fontScale="90000"/>
          </a:bodyPr>
          <a:lstStyle/>
          <a:p>
            <a:r>
              <a:rPr kumimoji="1" lang="ja-JP" altLang="en-US" sz="2800" dirty="0" smtClean="0"/>
              <a:t>性器ヘルペスと他定点３疾患の年令層比較</a:t>
            </a:r>
            <a:endParaRPr kumimoji="1" lang="ja-JP" altLang="en-US" sz="2800" dirty="0"/>
          </a:p>
        </p:txBody>
      </p:sp>
      <p:pic>
        <p:nvPicPr>
          <p:cNvPr id="11266" name="Picture 2"/>
          <p:cNvPicPr>
            <a:picLocks noGrp="1" noChangeAspect="1" noChangeArrowheads="1"/>
          </p:cNvPicPr>
          <p:nvPr>
            <p:ph sz="half" idx="1"/>
          </p:nvPr>
        </p:nvPicPr>
        <p:blipFill>
          <a:blip r:embed="rId3" cstate="print"/>
          <a:srcRect/>
          <a:stretch>
            <a:fillRect/>
          </a:stretch>
        </p:blipFill>
        <p:spPr bwMode="auto">
          <a:xfrm>
            <a:off x="395536" y="908720"/>
            <a:ext cx="4038600" cy="2880320"/>
          </a:xfrm>
          <a:prstGeom prst="rect">
            <a:avLst/>
          </a:prstGeom>
          <a:noFill/>
          <a:ln w="9525">
            <a:noFill/>
            <a:miter lim="800000"/>
            <a:headEnd/>
            <a:tailEnd/>
          </a:ln>
          <a:effectLst/>
        </p:spPr>
      </p:pic>
      <p:pic>
        <p:nvPicPr>
          <p:cNvPr id="11267" name="Picture 3"/>
          <p:cNvPicPr>
            <a:picLocks noGrp="1" noChangeAspect="1" noChangeArrowheads="1"/>
          </p:cNvPicPr>
          <p:nvPr>
            <p:ph sz="half" idx="2"/>
          </p:nvPr>
        </p:nvPicPr>
        <p:blipFill>
          <a:blip r:embed="rId4" cstate="print"/>
          <a:srcRect/>
          <a:stretch>
            <a:fillRect/>
          </a:stretch>
        </p:blipFill>
        <p:spPr bwMode="auto">
          <a:xfrm>
            <a:off x="4427984" y="836712"/>
            <a:ext cx="4038600" cy="3024336"/>
          </a:xfrm>
          <a:prstGeom prst="rect">
            <a:avLst/>
          </a:prstGeom>
          <a:noFill/>
          <a:ln w="9525">
            <a:noFill/>
            <a:miter lim="800000"/>
            <a:headEnd/>
            <a:tailEnd/>
          </a:ln>
          <a:effectLst/>
        </p:spPr>
      </p:pic>
      <p:pic>
        <p:nvPicPr>
          <p:cNvPr id="11268" name="Picture 4"/>
          <p:cNvPicPr>
            <a:picLocks noChangeAspect="1" noChangeArrowheads="1"/>
          </p:cNvPicPr>
          <p:nvPr/>
        </p:nvPicPr>
        <p:blipFill>
          <a:blip r:embed="rId5" cstate="print"/>
          <a:srcRect/>
          <a:stretch>
            <a:fillRect/>
          </a:stretch>
        </p:blipFill>
        <p:spPr bwMode="auto">
          <a:xfrm>
            <a:off x="251520" y="3645024"/>
            <a:ext cx="4320480" cy="2978274"/>
          </a:xfrm>
          <a:prstGeom prst="rect">
            <a:avLst/>
          </a:prstGeom>
          <a:noFill/>
          <a:ln w="9525">
            <a:noFill/>
            <a:miter lim="800000"/>
            <a:headEnd/>
            <a:tailEnd/>
          </a:ln>
          <a:effectLst/>
        </p:spPr>
      </p:pic>
      <p:pic>
        <p:nvPicPr>
          <p:cNvPr id="11269" name="Picture 5"/>
          <p:cNvPicPr>
            <a:picLocks noChangeAspect="1" noChangeArrowheads="1"/>
          </p:cNvPicPr>
          <p:nvPr/>
        </p:nvPicPr>
        <p:blipFill>
          <a:blip r:embed="rId6" cstate="print"/>
          <a:srcRect/>
          <a:stretch>
            <a:fillRect/>
          </a:stretch>
        </p:blipFill>
        <p:spPr bwMode="auto">
          <a:xfrm>
            <a:off x="4716016" y="3861048"/>
            <a:ext cx="4086994" cy="2762250"/>
          </a:xfrm>
          <a:prstGeom prst="rect">
            <a:avLst/>
          </a:prstGeom>
          <a:noFill/>
          <a:ln w="9525">
            <a:noFill/>
            <a:miter lim="800000"/>
            <a:headEnd/>
            <a:tailEnd/>
          </a:ln>
          <a:effectLst/>
        </p:spPr>
      </p:pic>
      <p:sp>
        <p:nvSpPr>
          <p:cNvPr id="9" name="下矢印 8"/>
          <p:cNvSpPr/>
          <p:nvPr/>
        </p:nvSpPr>
        <p:spPr>
          <a:xfrm>
            <a:off x="8316416" y="4725144"/>
            <a:ext cx="144016" cy="64807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print"/>
          <a:srcRect/>
          <a:stretch>
            <a:fillRect/>
          </a:stretch>
        </p:blipFill>
        <p:spPr bwMode="auto">
          <a:xfrm>
            <a:off x="4644008" y="1988840"/>
            <a:ext cx="4176464" cy="4212517"/>
          </a:xfrm>
          <a:prstGeom prst="rect">
            <a:avLst/>
          </a:prstGeom>
          <a:noFill/>
          <a:ln w="9525">
            <a:noFill/>
            <a:miter lim="800000"/>
            <a:headEnd/>
            <a:tailEnd/>
          </a:ln>
          <a:effectLst/>
        </p:spPr>
      </p:pic>
      <p:sp>
        <p:nvSpPr>
          <p:cNvPr id="2" name="タイトル 1"/>
          <p:cNvSpPr>
            <a:spLocks noGrp="1"/>
          </p:cNvSpPr>
          <p:nvPr>
            <p:ph type="title"/>
          </p:nvPr>
        </p:nvSpPr>
        <p:spPr>
          <a:xfrm>
            <a:off x="457200" y="274638"/>
            <a:ext cx="8229600" cy="1570186"/>
          </a:xfrm>
        </p:spPr>
        <p:txBody>
          <a:bodyPr>
            <a:normAutofit fontScale="90000"/>
          </a:bodyPr>
          <a:lstStyle/>
          <a:p>
            <a:r>
              <a:rPr kumimoji="1" lang="ja-JP" altLang="en-US" sz="3800" dirty="0" smtClean="0"/>
              <a:t>調査対象と回答率</a:t>
            </a:r>
            <a:r>
              <a:rPr lang="en-US" altLang="ja-JP" sz="3800" dirty="0" smtClean="0"/>
              <a:t/>
            </a:r>
            <a:br>
              <a:rPr lang="en-US" altLang="ja-JP" sz="3800" dirty="0" smtClean="0"/>
            </a:br>
            <a:r>
              <a:rPr lang="ja-JP" altLang="en-US" sz="3100" dirty="0" smtClean="0"/>
              <a:t>都道府県</a:t>
            </a:r>
            <a:r>
              <a:rPr lang="en-US" altLang="ja-JP" sz="3100" dirty="0" smtClean="0"/>
              <a:t>47</a:t>
            </a:r>
            <a:r>
              <a:rPr lang="ja-JP" altLang="en-US" sz="3100" dirty="0" smtClean="0"/>
              <a:t>カ所　市</a:t>
            </a:r>
            <a:r>
              <a:rPr lang="en-US" altLang="ja-JP" sz="3100" dirty="0" smtClean="0"/>
              <a:t>28</a:t>
            </a:r>
            <a:r>
              <a:rPr lang="ja-JP" altLang="en-US" sz="3100" dirty="0" smtClean="0"/>
              <a:t>カ所　計</a:t>
            </a:r>
            <a:r>
              <a:rPr lang="en-US" altLang="ja-JP" sz="3100" dirty="0" smtClean="0"/>
              <a:t>75</a:t>
            </a:r>
            <a:r>
              <a:rPr lang="ja-JP" altLang="en-US" sz="3100" dirty="0" smtClean="0"/>
              <a:t>カ所送付</a:t>
            </a:r>
            <a:r>
              <a:rPr lang="en-US" altLang="ja-JP" sz="3100" dirty="0" smtClean="0"/>
              <a:t/>
            </a:r>
            <a:br>
              <a:rPr lang="en-US" altLang="ja-JP" sz="3100" dirty="0" smtClean="0"/>
            </a:br>
            <a:r>
              <a:rPr lang="en-US" altLang="ja-JP" sz="3100" dirty="0" smtClean="0"/>
              <a:t>55</a:t>
            </a:r>
            <a:r>
              <a:rPr lang="ja-JP" altLang="en-US" sz="3100" dirty="0" smtClean="0"/>
              <a:t>か所回答</a:t>
            </a:r>
            <a:r>
              <a:rPr lang="en-US" altLang="ja-JP" sz="3100" dirty="0" smtClean="0"/>
              <a:t>(</a:t>
            </a:r>
            <a:r>
              <a:rPr lang="ja-JP" altLang="en-US" sz="3100" dirty="0" smtClean="0"/>
              <a:t>回答率</a:t>
            </a:r>
            <a:r>
              <a:rPr lang="en-US" altLang="ja-JP" sz="3100" dirty="0" smtClean="0"/>
              <a:t>73</a:t>
            </a:r>
            <a:r>
              <a:rPr lang="ja-JP" altLang="en-US" sz="3100" dirty="0" smtClean="0"/>
              <a:t>％）</a:t>
            </a:r>
            <a:endParaRPr kumimoji="1" lang="ja-JP" altLang="en-US" sz="3100"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323528" y="1988840"/>
            <a:ext cx="4591050" cy="45365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548680"/>
            <a:ext cx="8229600" cy="562074"/>
          </a:xfrm>
        </p:spPr>
        <p:txBody>
          <a:bodyPr>
            <a:normAutofit fontScale="90000"/>
          </a:bodyPr>
          <a:lstStyle/>
          <a:p>
            <a:r>
              <a:rPr kumimoji="1" lang="ja-JP" altLang="en-US" sz="3600" dirty="0" smtClean="0"/>
              <a:t>耐性菌について（淋菌）</a:t>
            </a:r>
            <a:r>
              <a:rPr lang="en-US" altLang="ja-JP" sz="1800" dirty="0" smtClean="0">
                <a:hlinkClick r:id="rId2"/>
              </a:rPr>
              <a:t>http://idsc.nih.go.jp/iasr/31/362/kj3624.html</a:t>
            </a:r>
            <a:endParaRPr kumimoji="1" lang="ja-JP" altLang="en-US" dirty="0"/>
          </a:p>
        </p:txBody>
      </p:sp>
      <p:pic>
        <p:nvPicPr>
          <p:cNvPr id="12290" name="Picture 2"/>
          <p:cNvPicPr>
            <a:picLocks noGrp="1" noChangeAspect="1" noChangeArrowheads="1"/>
          </p:cNvPicPr>
          <p:nvPr>
            <p:ph sz="half" idx="1"/>
          </p:nvPr>
        </p:nvPicPr>
        <p:blipFill>
          <a:blip r:embed="rId3" cstate="print"/>
          <a:srcRect/>
          <a:stretch>
            <a:fillRect/>
          </a:stretch>
        </p:blipFill>
        <p:spPr bwMode="auto">
          <a:xfrm>
            <a:off x="539552" y="1556792"/>
            <a:ext cx="3431181" cy="1900218"/>
          </a:xfrm>
          <a:prstGeom prst="rect">
            <a:avLst/>
          </a:prstGeom>
          <a:noFill/>
          <a:ln w="9525">
            <a:noFill/>
            <a:miter lim="800000"/>
            <a:headEnd/>
            <a:tailEnd/>
          </a:ln>
          <a:effectLst/>
        </p:spPr>
      </p:pic>
      <p:pic>
        <p:nvPicPr>
          <p:cNvPr id="12291" name="Picture 3"/>
          <p:cNvPicPr>
            <a:picLocks noGrp="1" noChangeAspect="1" noChangeArrowheads="1"/>
          </p:cNvPicPr>
          <p:nvPr>
            <p:ph sz="half" idx="2"/>
          </p:nvPr>
        </p:nvPicPr>
        <p:blipFill>
          <a:blip r:embed="rId4" cstate="print"/>
          <a:srcRect/>
          <a:stretch>
            <a:fillRect/>
          </a:stretch>
        </p:blipFill>
        <p:spPr bwMode="auto">
          <a:xfrm>
            <a:off x="611560" y="3789040"/>
            <a:ext cx="3312368" cy="2520280"/>
          </a:xfrm>
          <a:prstGeom prst="rect">
            <a:avLst/>
          </a:prstGeom>
          <a:noFill/>
          <a:ln w="9525">
            <a:noFill/>
            <a:miter lim="800000"/>
            <a:headEnd/>
            <a:tailEnd/>
          </a:ln>
          <a:effectLst/>
        </p:spPr>
      </p:pic>
      <p:pic>
        <p:nvPicPr>
          <p:cNvPr id="12292" name="Picture 4"/>
          <p:cNvPicPr>
            <a:picLocks noChangeAspect="1" noChangeArrowheads="1"/>
          </p:cNvPicPr>
          <p:nvPr/>
        </p:nvPicPr>
        <p:blipFill>
          <a:blip r:embed="rId5" cstate="print"/>
          <a:srcRect/>
          <a:stretch>
            <a:fillRect/>
          </a:stretch>
        </p:blipFill>
        <p:spPr bwMode="auto">
          <a:xfrm>
            <a:off x="4355976" y="1556792"/>
            <a:ext cx="4320480" cy="458911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p:cNvPicPr>
            <a:picLocks noGrp="1" noChangeAspect="1" noChangeArrowheads="1"/>
          </p:cNvPicPr>
          <p:nvPr>
            <p:ph sz="half" idx="2"/>
          </p:nvPr>
        </p:nvPicPr>
        <p:blipFill>
          <a:blip r:embed="rId2" cstate="print"/>
          <a:srcRect/>
          <a:stretch>
            <a:fillRect/>
          </a:stretch>
        </p:blipFill>
        <p:spPr bwMode="auto">
          <a:xfrm>
            <a:off x="3491880" y="1844824"/>
            <a:ext cx="5265027" cy="4104456"/>
          </a:xfrm>
          <a:prstGeom prst="rect">
            <a:avLst/>
          </a:prstGeom>
          <a:noFill/>
          <a:ln w="9525">
            <a:noFill/>
            <a:miter lim="800000"/>
            <a:headEnd/>
            <a:tailEnd/>
          </a:ln>
          <a:effectLst/>
        </p:spPr>
      </p:pic>
      <p:sp>
        <p:nvSpPr>
          <p:cNvPr id="2" name="タイトル 1"/>
          <p:cNvSpPr>
            <a:spLocks noGrp="1"/>
          </p:cNvSpPr>
          <p:nvPr>
            <p:ph type="title"/>
          </p:nvPr>
        </p:nvSpPr>
        <p:spPr/>
        <p:txBody>
          <a:bodyPr/>
          <a:lstStyle/>
          <a:p>
            <a:r>
              <a:rPr kumimoji="1" lang="ja-JP" altLang="en-US" dirty="0" smtClean="0"/>
              <a:t>回答者の属性</a:t>
            </a:r>
            <a:endParaRPr kumimoji="1" lang="ja-JP" altLang="en-US" dirty="0"/>
          </a:p>
        </p:txBody>
      </p:sp>
      <p:pic>
        <p:nvPicPr>
          <p:cNvPr id="13314" name="Picture 2"/>
          <p:cNvPicPr>
            <a:picLocks noGrp="1" noChangeAspect="1" noChangeArrowheads="1"/>
          </p:cNvPicPr>
          <p:nvPr>
            <p:ph sz="half" idx="1"/>
          </p:nvPr>
        </p:nvPicPr>
        <p:blipFill>
          <a:blip r:embed="rId3" cstate="print"/>
          <a:srcRect/>
          <a:stretch>
            <a:fillRect/>
          </a:stretch>
        </p:blipFill>
        <p:spPr bwMode="auto">
          <a:xfrm>
            <a:off x="467544" y="2564904"/>
            <a:ext cx="3313650" cy="26356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457200" y="274638"/>
            <a:ext cx="8229600" cy="634082"/>
          </a:xfrm>
        </p:spPr>
        <p:txBody>
          <a:bodyPr>
            <a:normAutofit fontScale="90000"/>
          </a:bodyPr>
          <a:lstStyle/>
          <a:p>
            <a:r>
              <a:rPr kumimoji="1" lang="ja-JP" altLang="en-US" dirty="0" smtClean="0"/>
              <a:t>まとめ</a:t>
            </a:r>
            <a:endParaRPr kumimoji="1" lang="ja-JP" altLang="en-US" dirty="0"/>
          </a:p>
        </p:txBody>
      </p:sp>
      <p:sp>
        <p:nvSpPr>
          <p:cNvPr id="6" name="コンテンツ プレースホルダ 5"/>
          <p:cNvSpPr>
            <a:spLocks noGrp="1"/>
          </p:cNvSpPr>
          <p:nvPr>
            <p:ph idx="1"/>
          </p:nvPr>
        </p:nvSpPr>
        <p:spPr>
          <a:xfrm>
            <a:off x="251520" y="1052736"/>
            <a:ext cx="8712968" cy="5400600"/>
          </a:xfrm>
        </p:spPr>
        <p:txBody>
          <a:bodyPr>
            <a:normAutofit fontScale="92500"/>
          </a:bodyPr>
          <a:lstStyle/>
          <a:p>
            <a:r>
              <a:rPr lang="ja-JP" altLang="en-US" dirty="0" smtClean="0"/>
              <a:t>定期情報の発信は、殆どが行っているが</a:t>
            </a:r>
            <a:endParaRPr lang="en-US" altLang="ja-JP" dirty="0" smtClean="0"/>
          </a:p>
          <a:p>
            <a:r>
              <a:rPr kumimoji="1" lang="ja-JP" altLang="en-US" dirty="0" smtClean="0"/>
              <a:t>臨時情報の発信が、地衛研でバラツキがあった</a:t>
            </a:r>
            <a:endParaRPr kumimoji="1" lang="en-US" altLang="ja-JP" dirty="0" smtClean="0"/>
          </a:p>
          <a:p>
            <a:r>
              <a:rPr lang="ja-JP" altLang="en-US" dirty="0" smtClean="0"/>
              <a:t>若年女性層等、ターゲットに合わせた情報発信が課題</a:t>
            </a:r>
            <a:endParaRPr lang="en-US" altLang="ja-JP" dirty="0" smtClean="0"/>
          </a:p>
          <a:p>
            <a:r>
              <a:rPr lang="ja-JP" altLang="en-US" dirty="0" smtClean="0"/>
              <a:t>関係機関との連携も課題</a:t>
            </a:r>
            <a:endParaRPr lang="en-US" altLang="ja-JP" dirty="0" smtClean="0"/>
          </a:p>
          <a:p>
            <a:r>
              <a:rPr lang="ja-JP" altLang="en-US" dirty="0" smtClean="0"/>
              <a:t>性感染症の正しい反映の面で、性器ヘルペスは課題がある</a:t>
            </a:r>
            <a:endParaRPr lang="en-US" altLang="ja-JP" dirty="0" smtClean="0"/>
          </a:p>
          <a:p>
            <a:r>
              <a:rPr lang="ja-JP" altLang="en-US" dirty="0" smtClean="0"/>
              <a:t>高度耐性淋菌の病原体定点等、疾患の流行によるあたらしい体制も必要</a:t>
            </a:r>
            <a:r>
              <a:rPr lang="ja-JP" altLang="en-US" dirty="0" smtClean="0"/>
              <a:t>か（その際は、都道府県一律ではなく、報告数の多い県等に限定するか）</a:t>
            </a:r>
            <a:endParaRPr lang="en-US" altLang="ja-JP" dirty="0" smtClean="0"/>
          </a:p>
          <a:p>
            <a:endParaRPr kumimoji="1" lang="en-US" altLang="ja-JP" dirty="0" smtClean="0"/>
          </a:p>
          <a:p>
            <a:endParaRPr kumimoji="1" lang="ja-JP"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正方形/長方形 3"/>
          <p:cNvSpPr/>
          <p:nvPr/>
        </p:nvSpPr>
        <p:spPr>
          <a:xfrm>
            <a:off x="724241" y="1340768"/>
            <a:ext cx="7776864" cy="4642105"/>
          </a:xfrm>
          <a:prstGeom prst="rect">
            <a:avLst/>
          </a:prstGeom>
        </p:spPr>
        <p:txBody>
          <a:bodyPr wrap="square">
            <a:spAutoFit/>
          </a:bodyPr>
          <a:lstStyle/>
          <a:p>
            <a:pPr>
              <a:lnSpc>
                <a:spcPts val="6000"/>
              </a:lnSpc>
            </a:pPr>
            <a:r>
              <a:rPr lang="ja-JP" altLang="en-US" sz="4000" dirty="0"/>
              <a:t>　本研究は平成</a:t>
            </a:r>
            <a:r>
              <a:rPr lang="en-US" altLang="ja-JP" sz="4000" dirty="0"/>
              <a:t>27</a:t>
            </a:r>
            <a:r>
              <a:rPr lang="ja-JP" altLang="en-US" sz="4000" dirty="0"/>
              <a:t>年度厚生労働科学研究費補助金 新興・再興感染症及び予防接種政策推進研究事業 性感染症に関する特定感染症予防指針に基づく対策の推進に関する研究の一環として実施した。</a:t>
            </a:r>
            <a:endParaRPr lang="ja-JP" altLang="ja-JP" sz="4000" dirty="0"/>
          </a:p>
        </p:txBody>
      </p:sp>
    </p:spTree>
    <p:extLst>
      <p:ext uri="{BB962C8B-B14F-4D97-AF65-F5344CB8AC3E}">
        <p14:creationId xmlns:p14="http://schemas.microsoft.com/office/powerpoint/2010/main" val="8590214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90066"/>
          </a:xfrm>
        </p:spPr>
        <p:txBody>
          <a:bodyPr>
            <a:normAutofit fontScale="90000"/>
          </a:bodyPr>
          <a:lstStyle/>
          <a:p>
            <a:r>
              <a:rPr lang="ja-JP" altLang="ja-JP" sz="2800" b="1" dirty="0"/>
              <a:t>第２９回公衆衛生情報研究協議会総会・研究会</a:t>
            </a:r>
            <a:r>
              <a:rPr lang="ja-JP" altLang="ja-JP" sz="2800" b="1" dirty="0" smtClean="0"/>
              <a:t>プログラム</a:t>
            </a:r>
            <a:endParaRPr kumimoji="1" lang="ja-JP" altLang="en-US" sz="2800" dirty="0"/>
          </a:p>
        </p:txBody>
      </p:sp>
      <p:sp>
        <p:nvSpPr>
          <p:cNvPr id="3" name="コンテンツ プレースホルダー 2"/>
          <p:cNvSpPr>
            <a:spLocks noGrp="1"/>
          </p:cNvSpPr>
          <p:nvPr>
            <p:ph idx="1"/>
          </p:nvPr>
        </p:nvSpPr>
        <p:spPr>
          <a:xfrm>
            <a:off x="179512" y="836712"/>
            <a:ext cx="8568952" cy="5217443"/>
          </a:xfrm>
        </p:spPr>
        <p:txBody>
          <a:bodyPr>
            <a:normAutofit fontScale="25000" lnSpcReduction="20000"/>
          </a:bodyPr>
          <a:lstStyle/>
          <a:p>
            <a:r>
              <a:rPr lang="en-US" altLang="ja-JP" b="1" dirty="0"/>
              <a:t> </a:t>
            </a:r>
            <a:endParaRPr lang="ja-JP" altLang="ja-JP" dirty="0"/>
          </a:p>
          <a:p>
            <a:r>
              <a:rPr lang="ja-JP" altLang="ja-JP" sz="8000" dirty="0"/>
              <a:t>日時：平成２８年１月２８日（木）～２９日（金</a:t>
            </a:r>
            <a:r>
              <a:rPr lang="ja-JP" altLang="ja-JP" sz="8000" dirty="0" smtClean="0"/>
              <a:t>）会場</a:t>
            </a:r>
            <a:r>
              <a:rPr lang="ja-JP" altLang="ja-JP" sz="8000" dirty="0"/>
              <a:t>：国立保健医療</a:t>
            </a:r>
            <a:r>
              <a:rPr lang="ja-JP" altLang="ja-JP" sz="8000" dirty="0" smtClean="0"/>
              <a:t>科学院</a:t>
            </a:r>
            <a:r>
              <a:rPr lang="en-US" altLang="ja-JP" sz="8000" b="1" dirty="0"/>
              <a:t> </a:t>
            </a:r>
            <a:endParaRPr lang="ja-JP" altLang="ja-JP" sz="8000" dirty="0"/>
          </a:p>
          <a:p>
            <a:r>
              <a:rPr lang="ja-JP" altLang="ja-JP" sz="8000" b="1" dirty="0" smtClean="0"/>
              <a:t>【</a:t>
            </a:r>
            <a:r>
              <a:rPr lang="ja-JP" altLang="ja-JP" sz="8000" b="1" dirty="0"/>
              <a:t>平成２８年１月２９日（金）】</a:t>
            </a:r>
            <a:endParaRPr lang="ja-JP" altLang="ja-JP" sz="8000" dirty="0"/>
          </a:p>
          <a:p>
            <a:r>
              <a:rPr lang="ja-JP" altLang="ja-JP" sz="8000" dirty="0"/>
              <a:t>［研究会］９：３０～１２</a:t>
            </a:r>
            <a:r>
              <a:rPr lang="en-US" altLang="ja-JP" sz="8000" dirty="0"/>
              <a:t>:</a:t>
            </a:r>
            <a:r>
              <a:rPr lang="ja-JP" altLang="ja-JP" sz="8000" dirty="0"/>
              <a:t>１０（会場：国立保健医療科学院 交流対応大会議室）</a:t>
            </a:r>
          </a:p>
          <a:p>
            <a:r>
              <a:rPr lang="ja-JP" altLang="ja-JP" sz="8000" dirty="0"/>
              <a:t>　　５　特別報告　９：３０～１０：２０</a:t>
            </a:r>
          </a:p>
          <a:p>
            <a:pPr marL="0" indent="0">
              <a:buNone/>
            </a:pPr>
            <a:r>
              <a:rPr lang="ja-JP" altLang="ja-JP" sz="8000" dirty="0" smtClean="0"/>
              <a:t>演題</a:t>
            </a:r>
            <a:r>
              <a:rPr lang="ja-JP" altLang="ja-JP" sz="8000" dirty="0"/>
              <a:t>：「公衆衛生情報の利活用に向けて（</a:t>
            </a:r>
            <a:r>
              <a:rPr lang="en-US" altLang="ja-JP" sz="8000" dirty="0"/>
              <a:t>H-CRISIS</a:t>
            </a:r>
            <a:r>
              <a:rPr lang="ja-JP" altLang="ja-JP" sz="8000" dirty="0"/>
              <a:t>健康危機管理支援ライブラリー）」</a:t>
            </a:r>
          </a:p>
          <a:p>
            <a:r>
              <a:rPr lang="ja-JP" altLang="ja-JP" sz="8000" dirty="0"/>
              <a:t>　演者：金谷 泰宏（国立保健医療科学院 健康危機管理研究部長）</a:t>
            </a:r>
          </a:p>
          <a:p>
            <a:r>
              <a:rPr lang="en-US" altLang="ja-JP" sz="8000" dirty="0" smtClean="0"/>
              <a:t> </a:t>
            </a:r>
            <a:r>
              <a:rPr lang="ja-JP" altLang="ja-JP" sz="8000" dirty="0"/>
              <a:t>　 座長：岸本 剛（埼玉県衛生研究所 副所長）</a:t>
            </a:r>
          </a:p>
          <a:p>
            <a:r>
              <a:rPr lang="ja-JP" altLang="ja-JP" sz="8000" dirty="0" smtClean="0"/>
              <a:t>・</a:t>
            </a:r>
            <a:r>
              <a:rPr lang="ja-JP" altLang="ja-JP" sz="8000" dirty="0"/>
              <a:t>・・・・休憩１０：２０～１０：３０・・・・・</a:t>
            </a:r>
          </a:p>
          <a:p>
            <a:r>
              <a:rPr lang="ja-JP" altLang="ja-JP" sz="8000" dirty="0"/>
              <a:t>　６　一般演題　１０</a:t>
            </a:r>
            <a:r>
              <a:rPr lang="en-US" altLang="ja-JP" sz="8000" dirty="0"/>
              <a:t>:</a:t>
            </a:r>
            <a:r>
              <a:rPr lang="ja-JP" altLang="ja-JP" sz="8000" dirty="0"/>
              <a:t>３０～１２</a:t>
            </a:r>
            <a:r>
              <a:rPr lang="en-US" altLang="ja-JP" sz="8000" dirty="0"/>
              <a:t>:</a:t>
            </a:r>
            <a:r>
              <a:rPr lang="ja-JP" altLang="ja-JP" sz="8000" dirty="0"/>
              <a:t>１０（各発表８分、質疑２分）</a:t>
            </a:r>
          </a:p>
          <a:p>
            <a:r>
              <a:rPr lang="ja-JP" altLang="ja-JP" sz="8000" dirty="0"/>
              <a:t>　　　　　　座長：岡部 信彦（川崎市健康安全研究所　所長）</a:t>
            </a:r>
          </a:p>
          <a:p>
            <a:pPr lvl="0"/>
            <a:r>
              <a:rPr lang="ja-JP" altLang="en-US" sz="8000" dirty="0" smtClean="0"/>
              <a:t>　　　</a:t>
            </a:r>
            <a:r>
              <a:rPr lang="ja-JP" altLang="ja-JP" sz="8000" dirty="0" smtClean="0"/>
              <a:t>広域</a:t>
            </a:r>
            <a:r>
              <a:rPr lang="ja-JP" altLang="ja-JP" sz="8000" dirty="0"/>
              <a:t>散発アウトブレイクの探知と疫学調査手法の開発</a:t>
            </a:r>
          </a:p>
          <a:p>
            <a:r>
              <a:rPr lang="ja-JP" altLang="en-US" sz="8000" dirty="0" smtClean="0"/>
              <a:t>　　　　　　</a:t>
            </a:r>
            <a:r>
              <a:rPr lang="ja-JP" altLang="ja-JP" sz="8000" dirty="0"/>
              <a:t>　　八幡　裕一郎（国立感染症研究所感染症疫学センター）</a:t>
            </a:r>
          </a:p>
          <a:p>
            <a:pPr lvl="0"/>
            <a:r>
              <a:rPr lang="ja-JP" altLang="en-US" sz="8000" dirty="0" smtClean="0"/>
              <a:t>　　　</a:t>
            </a:r>
            <a:r>
              <a:rPr lang="ja-JP" altLang="ja-JP" sz="8000" dirty="0" smtClean="0"/>
              <a:t>埼玉県</a:t>
            </a:r>
            <a:r>
              <a:rPr lang="ja-JP" altLang="ja-JP" sz="8000" dirty="0"/>
              <a:t>における水痘ワクチン接種率と水痘報告患者数について</a:t>
            </a:r>
          </a:p>
          <a:p>
            <a:r>
              <a:rPr lang="ja-JP" altLang="ja-JP" sz="8000" dirty="0"/>
              <a:t>　　</a:t>
            </a:r>
            <a:r>
              <a:rPr lang="ja-JP" altLang="en-US" sz="8000" dirty="0" smtClean="0"/>
              <a:t>　　　　　　</a:t>
            </a:r>
            <a:r>
              <a:rPr lang="ja-JP" altLang="ja-JP" sz="8000" dirty="0" smtClean="0"/>
              <a:t>棚倉</a:t>
            </a:r>
            <a:r>
              <a:rPr lang="ja-JP" altLang="ja-JP" sz="8000" dirty="0"/>
              <a:t>　雄一郎（埼玉県衛生研究所　感染症疫学情報担当）　　</a:t>
            </a:r>
          </a:p>
          <a:p>
            <a:pPr lvl="0"/>
            <a:r>
              <a:rPr lang="ja-JP" altLang="en-US" sz="8000" dirty="0" smtClean="0"/>
              <a:t>　　　</a:t>
            </a:r>
            <a:r>
              <a:rPr lang="ja-JP" altLang="ja-JP" sz="8000" dirty="0" smtClean="0"/>
              <a:t>地方</a:t>
            </a:r>
            <a:r>
              <a:rPr lang="ja-JP" altLang="ja-JP" sz="8000" dirty="0"/>
              <a:t>感染症情報センターにおける</a:t>
            </a:r>
            <a:r>
              <a:rPr lang="en-US" altLang="ja-JP" sz="8000" dirty="0"/>
              <a:t>SIT</a:t>
            </a:r>
            <a:r>
              <a:rPr lang="ja-JP" altLang="ja-JP" sz="8000" dirty="0"/>
              <a:t>サーベイランスの運用の現状</a:t>
            </a:r>
          </a:p>
          <a:p>
            <a:r>
              <a:rPr lang="ja-JP" altLang="ja-JP" sz="8000" dirty="0"/>
              <a:t>　　</a:t>
            </a:r>
            <a:r>
              <a:rPr lang="ja-JP" altLang="en-US" sz="8000" dirty="0" smtClean="0"/>
              <a:t>　　　　　　</a:t>
            </a:r>
            <a:r>
              <a:rPr lang="ja-JP" altLang="ja-JP" sz="8000" dirty="0" smtClean="0"/>
              <a:t>高野</a:t>
            </a:r>
            <a:r>
              <a:rPr lang="ja-JP" altLang="ja-JP" sz="8000" dirty="0"/>
              <a:t>　つる代（横浜市旭区福祉保健センター）</a:t>
            </a:r>
          </a:p>
          <a:p>
            <a:r>
              <a:rPr lang="ja-JP" altLang="ja-JP" sz="8000" dirty="0" smtClean="0"/>
              <a:t>（</a:t>
            </a:r>
            <a:r>
              <a:rPr lang="ja-JP" altLang="en-US" sz="8000" dirty="0"/>
              <a:t>　</a:t>
            </a:r>
            <a:r>
              <a:rPr lang="ja-JP" altLang="en-US" sz="8000" dirty="0" smtClean="0"/>
              <a:t>　</a:t>
            </a:r>
            <a:r>
              <a:rPr lang="ja-JP" altLang="ja-JP" sz="8000" dirty="0" smtClean="0"/>
              <a:t>大阪市</a:t>
            </a:r>
            <a:r>
              <a:rPr lang="ja-JP" altLang="ja-JP" sz="8000" dirty="0"/>
              <a:t>における梅毒の発生動向と取り組み</a:t>
            </a:r>
          </a:p>
          <a:p>
            <a:r>
              <a:rPr lang="ja-JP" altLang="ja-JP" sz="8000" dirty="0"/>
              <a:t>　　細井　舞子（大阪市保健所</a:t>
            </a:r>
            <a:r>
              <a:rPr lang="ja-JP" altLang="ja-JP" sz="8000" dirty="0" smtClean="0"/>
              <a:t>）</a:t>
            </a:r>
            <a:endParaRPr kumimoji="1" lang="ja-JP" altLang="en-US" sz="8000" dirty="0"/>
          </a:p>
        </p:txBody>
      </p:sp>
    </p:spTree>
    <p:extLst>
      <p:ext uri="{BB962C8B-B14F-4D97-AF65-F5344CB8AC3E}">
        <p14:creationId xmlns:p14="http://schemas.microsoft.com/office/powerpoint/2010/main" val="37855020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548680"/>
            <a:ext cx="8229600" cy="418058"/>
          </a:xfrm>
        </p:spPr>
        <p:txBody>
          <a:bodyPr>
            <a:normAutofit fontScale="90000"/>
          </a:bodyPr>
          <a:lstStyle/>
          <a:p>
            <a:r>
              <a:rPr kumimoji="1" lang="ja-JP" altLang="en-US" dirty="0" smtClean="0"/>
              <a:t>感染症サーベイランスの根拠法令</a:t>
            </a:r>
            <a:endParaRPr kumimoji="1" lang="ja-JP" altLang="en-US" dirty="0"/>
          </a:p>
        </p:txBody>
      </p:sp>
      <p:sp>
        <p:nvSpPr>
          <p:cNvPr id="3" name="コンテンツ プレースホルダ 2"/>
          <p:cNvSpPr>
            <a:spLocks noGrp="1"/>
          </p:cNvSpPr>
          <p:nvPr>
            <p:ph idx="1"/>
          </p:nvPr>
        </p:nvSpPr>
        <p:spPr>
          <a:xfrm>
            <a:off x="323528" y="1340768"/>
            <a:ext cx="8363272" cy="5328592"/>
          </a:xfrm>
        </p:spPr>
        <p:txBody>
          <a:bodyPr>
            <a:normAutofit fontScale="92500" lnSpcReduction="20000"/>
          </a:bodyPr>
          <a:lstStyle/>
          <a:p>
            <a:r>
              <a:rPr lang="ja-JP" altLang="en-US" sz="3500" dirty="0" smtClean="0">
                <a:solidFill>
                  <a:schemeClr val="tx2">
                    <a:lumMod val="60000"/>
                    <a:lumOff val="40000"/>
                  </a:schemeClr>
                </a:solidFill>
              </a:rPr>
              <a:t>感染症法　第三章　感染症に関する情報の収集および公表</a:t>
            </a:r>
            <a:r>
              <a:rPr lang="ja-JP" altLang="en-US" sz="2900" dirty="0" smtClean="0">
                <a:solidFill>
                  <a:schemeClr val="tx2">
                    <a:lumMod val="60000"/>
                    <a:lumOff val="40000"/>
                  </a:schemeClr>
                </a:solidFill>
              </a:rPr>
              <a:t>　</a:t>
            </a:r>
            <a:endParaRPr lang="en-US" altLang="ja-JP" sz="2900" dirty="0" smtClean="0">
              <a:solidFill>
                <a:schemeClr val="tx2">
                  <a:lumMod val="60000"/>
                  <a:lumOff val="40000"/>
                </a:schemeClr>
              </a:solidFill>
            </a:endParaRPr>
          </a:p>
          <a:p>
            <a:pPr>
              <a:buNone/>
            </a:pPr>
            <a:r>
              <a:rPr lang="ja-JP" altLang="en-US" sz="2900" dirty="0" smtClean="0">
                <a:solidFill>
                  <a:schemeClr val="tx2">
                    <a:lumMod val="60000"/>
                    <a:lumOff val="40000"/>
                  </a:schemeClr>
                </a:solidFill>
              </a:rPr>
              <a:t>　　</a:t>
            </a:r>
            <a:r>
              <a:rPr lang="ja-JP" altLang="en-US" sz="2900" dirty="0" smtClean="0"/>
              <a:t>第十二条（</a:t>
            </a:r>
            <a:r>
              <a:rPr lang="ja-JP" altLang="en-US" sz="2900" u="heavy" dirty="0" smtClean="0">
                <a:uFill>
                  <a:solidFill>
                    <a:srgbClr val="FF0000"/>
                  </a:solidFill>
                </a:uFill>
              </a:rPr>
              <a:t>医師の届出）</a:t>
            </a:r>
            <a:r>
              <a:rPr lang="ja-JP" altLang="en-US" sz="2900" dirty="0" smtClean="0"/>
              <a:t>　第十三条（</a:t>
            </a:r>
            <a:r>
              <a:rPr lang="ja-JP" altLang="en-US" sz="2900" u="sng" dirty="0" smtClean="0">
                <a:uFill>
                  <a:solidFill>
                    <a:srgbClr val="FF0000"/>
                  </a:solidFill>
                </a:uFill>
              </a:rPr>
              <a:t>獣医師の届出</a:t>
            </a:r>
            <a:r>
              <a:rPr lang="ja-JP" altLang="en-US" sz="2900" dirty="0" smtClean="0"/>
              <a:t>）　　</a:t>
            </a:r>
            <a:endParaRPr lang="en-US" altLang="ja-JP" sz="2900" dirty="0" smtClean="0"/>
          </a:p>
          <a:p>
            <a:pPr>
              <a:buNone/>
            </a:pPr>
            <a:r>
              <a:rPr lang="ja-JP" altLang="en-US" sz="2900" dirty="0" smtClean="0"/>
              <a:t>　　第十四条（</a:t>
            </a:r>
            <a:r>
              <a:rPr lang="ja-JP" altLang="en-US" sz="2900" u="heavy" dirty="0" smtClean="0">
                <a:uFill>
                  <a:solidFill>
                    <a:srgbClr val="FF0000"/>
                  </a:solidFill>
                </a:uFill>
              </a:rPr>
              <a:t>発生動向の把握）</a:t>
            </a:r>
            <a:r>
              <a:rPr lang="ja-JP" altLang="en-US" sz="2900" dirty="0" smtClean="0">
                <a:uFill>
                  <a:solidFill>
                    <a:srgbClr val="FF0000"/>
                  </a:solidFill>
                </a:uFill>
              </a:rPr>
              <a:t>　第十五条</a:t>
            </a:r>
            <a:r>
              <a:rPr lang="ja-JP" altLang="en-US" sz="2900" u="heavy" dirty="0" smtClean="0">
                <a:uFill>
                  <a:solidFill>
                    <a:srgbClr val="FF0000"/>
                  </a:solidFill>
                </a:uFill>
              </a:rPr>
              <a:t>（調査）　</a:t>
            </a:r>
            <a:endParaRPr lang="en-US" altLang="ja-JP" sz="2900" u="heavy" dirty="0" smtClean="0">
              <a:uFill>
                <a:solidFill>
                  <a:srgbClr val="FF0000"/>
                </a:solidFill>
              </a:uFill>
            </a:endParaRPr>
          </a:p>
          <a:p>
            <a:pPr>
              <a:buNone/>
            </a:pPr>
            <a:r>
              <a:rPr lang="ja-JP" altLang="en-US" sz="2900" dirty="0" smtClean="0">
                <a:uFill>
                  <a:solidFill>
                    <a:srgbClr val="FF0000"/>
                  </a:solidFill>
                </a:uFill>
              </a:rPr>
              <a:t>　　第十六条</a:t>
            </a:r>
            <a:r>
              <a:rPr lang="ja-JP" altLang="en-US" sz="2900" u="heavy" dirty="0" smtClean="0">
                <a:uFill>
                  <a:solidFill>
                    <a:srgbClr val="FF0000"/>
                  </a:solidFill>
                </a:uFill>
              </a:rPr>
              <a:t>（公表</a:t>
            </a:r>
            <a:r>
              <a:rPr lang="ja-JP" altLang="en-US" sz="2900" dirty="0" smtClean="0"/>
              <a:t>）</a:t>
            </a:r>
            <a:endParaRPr lang="en-US" altLang="ja-JP" sz="2900" dirty="0" smtClean="0"/>
          </a:p>
          <a:p>
            <a:r>
              <a:rPr lang="ja-JP" altLang="en-US" sz="3500" dirty="0" smtClean="0">
                <a:solidFill>
                  <a:schemeClr val="tx2">
                    <a:lumMod val="60000"/>
                    <a:lumOff val="40000"/>
                  </a:schemeClr>
                </a:solidFill>
              </a:rPr>
              <a:t>感染症発生動向調査要綱</a:t>
            </a:r>
          </a:p>
          <a:p>
            <a:pPr>
              <a:buNone/>
            </a:pPr>
            <a:r>
              <a:rPr kumimoji="1" lang="ja-JP" altLang="en-US" sz="2900" dirty="0" smtClean="0"/>
              <a:t>　　趣旨・目的：</a:t>
            </a:r>
            <a:endParaRPr lang="en-US" altLang="ja-JP" sz="2900" dirty="0" smtClean="0"/>
          </a:p>
          <a:p>
            <a:pPr>
              <a:buNone/>
            </a:pPr>
            <a:r>
              <a:rPr kumimoji="1" lang="ja-JP" altLang="en-US" sz="2900" dirty="0" smtClean="0"/>
              <a:t>　　　感染症発生情報の正確な把握と分析</a:t>
            </a:r>
            <a:endParaRPr kumimoji="1" lang="en-US" altLang="ja-JP" sz="2900" dirty="0" smtClean="0"/>
          </a:p>
          <a:p>
            <a:pPr>
              <a:buNone/>
            </a:pPr>
            <a:r>
              <a:rPr lang="ja-JP" altLang="en-US" sz="2900" dirty="0" smtClean="0"/>
              <a:t>　　　結果の国民や医療関係者への的確な</a:t>
            </a:r>
            <a:r>
              <a:rPr kumimoji="1" lang="ja-JP" altLang="en-US" sz="2900" dirty="0" smtClean="0"/>
              <a:t>提供・公開</a:t>
            </a:r>
            <a:endParaRPr kumimoji="1" lang="en-US" altLang="ja-JP" sz="2900" dirty="0" smtClean="0"/>
          </a:p>
          <a:p>
            <a:pPr>
              <a:buNone/>
            </a:pPr>
            <a:r>
              <a:rPr kumimoji="1" lang="ja-JP" altLang="en-US" sz="2900" dirty="0" smtClean="0"/>
              <a:t>　　定点の選定；産婦人科、皮膚科、泌尿器科、性病科</a:t>
            </a:r>
            <a:endParaRPr kumimoji="1" lang="en-US" altLang="ja-JP" sz="2900" dirty="0" smtClean="0"/>
          </a:p>
          <a:p>
            <a:pPr>
              <a:buNone/>
            </a:pPr>
            <a:r>
              <a:rPr lang="ja-JP" altLang="en-US" sz="2900" dirty="0" smtClean="0"/>
              <a:t>　　　管内人口　～</a:t>
            </a:r>
            <a:r>
              <a:rPr lang="en-US" altLang="ja-JP" sz="2900" dirty="0" smtClean="0"/>
              <a:t>7.5</a:t>
            </a:r>
            <a:r>
              <a:rPr lang="ja-JP" altLang="en-US" sz="2900" dirty="0" smtClean="0"/>
              <a:t>万人</a:t>
            </a:r>
            <a:r>
              <a:rPr lang="en-US" altLang="ja-JP" sz="2900" dirty="0" smtClean="0"/>
              <a:t>【</a:t>
            </a:r>
            <a:r>
              <a:rPr lang="ja-JP" altLang="en-US" sz="2900" dirty="0" smtClean="0"/>
              <a:t>ゼロ</a:t>
            </a:r>
            <a:r>
              <a:rPr lang="en-US" altLang="ja-JP" sz="2900" dirty="0" smtClean="0"/>
              <a:t>】</a:t>
            </a:r>
          </a:p>
          <a:p>
            <a:pPr>
              <a:buNone/>
            </a:pPr>
            <a:r>
              <a:rPr kumimoji="1" lang="ja-JP" altLang="en-US" sz="2900" dirty="0" smtClean="0"/>
              <a:t>　　　　　　　</a:t>
            </a:r>
            <a:r>
              <a:rPr kumimoji="1" lang="en-US" altLang="ja-JP" sz="2900" dirty="0" smtClean="0"/>
              <a:t>7.5</a:t>
            </a:r>
            <a:r>
              <a:rPr kumimoji="1" lang="ja-JP" altLang="en-US" sz="2900" dirty="0" smtClean="0"/>
              <a:t>万人～</a:t>
            </a:r>
            <a:r>
              <a:rPr kumimoji="1" lang="en-US" altLang="ja-JP" sz="2900" dirty="0" smtClean="0"/>
              <a:t>【</a:t>
            </a:r>
            <a:r>
              <a:rPr kumimoji="1" lang="ja-JP" altLang="en-US" sz="2900" dirty="0" smtClean="0"/>
              <a:t>１＋</a:t>
            </a:r>
            <a:r>
              <a:rPr kumimoji="1" lang="en-US" altLang="ja-JP" sz="2900" dirty="0" smtClean="0"/>
              <a:t>(</a:t>
            </a:r>
            <a:r>
              <a:rPr kumimoji="1" lang="ja-JP" altLang="en-US" sz="2900" dirty="0" smtClean="0"/>
              <a:t>人口</a:t>
            </a:r>
            <a:r>
              <a:rPr kumimoji="1" lang="ja-JP" altLang="en-US" sz="2900" dirty="0" err="1" smtClean="0"/>
              <a:t>ー</a:t>
            </a:r>
            <a:r>
              <a:rPr kumimoji="1" lang="en-US" altLang="ja-JP" sz="2900" dirty="0" smtClean="0"/>
              <a:t>7.5</a:t>
            </a:r>
            <a:r>
              <a:rPr kumimoji="1" lang="ja-JP" altLang="en-US" sz="2900" dirty="0" smtClean="0"/>
              <a:t>万人</a:t>
            </a:r>
            <a:r>
              <a:rPr kumimoji="1" lang="en-US" altLang="ja-JP" sz="2900" dirty="0" smtClean="0"/>
              <a:t>/13</a:t>
            </a:r>
            <a:r>
              <a:rPr kumimoji="1" lang="ja-JP" altLang="en-US" sz="2900" dirty="0" smtClean="0"/>
              <a:t>万人）</a:t>
            </a:r>
            <a:endParaRPr kumimoji="1" lang="en-US" altLang="ja-JP" sz="2900" dirty="0" smtClean="0"/>
          </a:p>
          <a:p>
            <a:pPr>
              <a:buNone/>
            </a:pPr>
            <a:endParaRPr kumimoji="1" lang="en-US" altLang="ja-JP" dirty="0" smtClean="0"/>
          </a:p>
          <a:p>
            <a:pPr>
              <a:buNone/>
            </a:pPr>
            <a:endParaRPr kumimoji="1" lang="ja-JP"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rmAutofit fontScale="90000"/>
          </a:bodyPr>
          <a:lstStyle/>
          <a:p>
            <a:r>
              <a:rPr kumimoji="1" lang="ja-JP" altLang="en-US" dirty="0" smtClean="0"/>
              <a:t>性感染症の類型</a:t>
            </a:r>
            <a:endParaRPr kumimoji="1" lang="ja-JP" altLang="en-US" dirty="0"/>
          </a:p>
        </p:txBody>
      </p:sp>
      <p:sp>
        <p:nvSpPr>
          <p:cNvPr id="3" name="コンテンツ プレースホルダ 2"/>
          <p:cNvSpPr>
            <a:spLocks noGrp="1"/>
          </p:cNvSpPr>
          <p:nvPr>
            <p:ph idx="1"/>
          </p:nvPr>
        </p:nvSpPr>
        <p:spPr>
          <a:xfrm>
            <a:off x="457200" y="908720"/>
            <a:ext cx="8229600" cy="5688632"/>
          </a:xfrm>
        </p:spPr>
        <p:txBody>
          <a:bodyPr>
            <a:normAutofit fontScale="92500" lnSpcReduction="20000"/>
          </a:bodyPr>
          <a:lstStyle/>
          <a:p>
            <a:r>
              <a:rPr lang="ja-JP" altLang="en-US" dirty="0" smtClean="0"/>
              <a:t>五類感染症：</a:t>
            </a:r>
            <a:endParaRPr lang="en-US" altLang="ja-JP" dirty="0" smtClean="0"/>
          </a:p>
          <a:p>
            <a:pPr>
              <a:buNone/>
            </a:pPr>
            <a:r>
              <a:rPr lang="ja-JP" altLang="en-US" dirty="0" smtClean="0"/>
              <a:t>　　一　インフルエンザ（鳥、新型を除く）</a:t>
            </a:r>
            <a:endParaRPr lang="en-US" altLang="ja-JP" dirty="0" smtClean="0"/>
          </a:p>
          <a:p>
            <a:pPr>
              <a:buNone/>
            </a:pPr>
            <a:r>
              <a:rPr lang="ja-JP" altLang="en-US" dirty="0" smtClean="0"/>
              <a:t>　　二　ウイルス性肝炎（</a:t>
            </a:r>
            <a:r>
              <a:rPr lang="en-US" altLang="ja-JP" dirty="0" smtClean="0"/>
              <a:t>E</a:t>
            </a:r>
            <a:r>
              <a:rPr lang="ja-JP" altLang="en-US" dirty="0" smtClean="0"/>
              <a:t>型、</a:t>
            </a:r>
            <a:r>
              <a:rPr lang="en-US" altLang="ja-JP" dirty="0" smtClean="0"/>
              <a:t>A</a:t>
            </a:r>
            <a:r>
              <a:rPr lang="ja-JP" altLang="en-US" dirty="0" smtClean="0"/>
              <a:t>型を除く）</a:t>
            </a:r>
            <a:endParaRPr lang="en-US" altLang="ja-JP" dirty="0" smtClean="0"/>
          </a:p>
          <a:p>
            <a:pPr>
              <a:buNone/>
            </a:pPr>
            <a:r>
              <a:rPr lang="ja-JP" altLang="en-US" dirty="0" smtClean="0"/>
              <a:t>　　三　クリプトスポリジウム症</a:t>
            </a:r>
            <a:endParaRPr lang="en-US" altLang="ja-JP" dirty="0" smtClean="0"/>
          </a:p>
          <a:p>
            <a:pPr>
              <a:buNone/>
            </a:pPr>
            <a:r>
              <a:rPr lang="ja-JP" altLang="en-US" dirty="0" smtClean="0"/>
              <a:t>　　四　</a:t>
            </a:r>
            <a:r>
              <a:rPr lang="ja-JP" altLang="en-US" b="1" dirty="0" smtClean="0">
                <a:solidFill>
                  <a:schemeClr val="tx2">
                    <a:lumMod val="60000"/>
                    <a:lumOff val="40000"/>
                  </a:schemeClr>
                </a:solidFill>
              </a:rPr>
              <a:t>後天性免疫不全症候群</a:t>
            </a:r>
            <a:endParaRPr lang="en-US" altLang="ja-JP" b="1" dirty="0" smtClean="0">
              <a:solidFill>
                <a:schemeClr val="tx2">
                  <a:lumMod val="60000"/>
                  <a:lumOff val="40000"/>
                </a:schemeClr>
              </a:solidFill>
            </a:endParaRPr>
          </a:p>
          <a:p>
            <a:pPr>
              <a:buNone/>
            </a:pPr>
            <a:r>
              <a:rPr lang="ja-JP" altLang="en-US" dirty="0" smtClean="0"/>
              <a:t>　　五　</a:t>
            </a:r>
            <a:r>
              <a:rPr lang="ja-JP" altLang="en-US" b="1" dirty="0" smtClean="0">
                <a:solidFill>
                  <a:schemeClr val="tx2">
                    <a:lumMod val="60000"/>
                    <a:lumOff val="40000"/>
                  </a:schemeClr>
                </a:solidFill>
              </a:rPr>
              <a:t>性器クラミジア感染症</a:t>
            </a:r>
            <a:endParaRPr lang="en-US" altLang="ja-JP" b="1" dirty="0" smtClean="0">
              <a:solidFill>
                <a:schemeClr val="tx2">
                  <a:lumMod val="60000"/>
                  <a:lumOff val="40000"/>
                </a:schemeClr>
              </a:solidFill>
            </a:endParaRPr>
          </a:p>
          <a:p>
            <a:pPr>
              <a:buNone/>
            </a:pPr>
            <a:r>
              <a:rPr lang="ja-JP" altLang="en-US" dirty="0" smtClean="0"/>
              <a:t>　　六　</a:t>
            </a:r>
            <a:r>
              <a:rPr lang="ja-JP" altLang="en-US" b="1" dirty="0" smtClean="0">
                <a:solidFill>
                  <a:schemeClr val="tx2">
                    <a:lumMod val="60000"/>
                    <a:lumOff val="40000"/>
                  </a:schemeClr>
                </a:solidFill>
              </a:rPr>
              <a:t>梅毒</a:t>
            </a:r>
            <a:endParaRPr lang="en-US" altLang="ja-JP" b="1" dirty="0" smtClean="0">
              <a:solidFill>
                <a:schemeClr val="tx2">
                  <a:lumMod val="60000"/>
                  <a:lumOff val="40000"/>
                </a:schemeClr>
              </a:solidFill>
            </a:endParaRPr>
          </a:p>
          <a:p>
            <a:pPr>
              <a:buNone/>
            </a:pPr>
            <a:r>
              <a:rPr lang="ja-JP" altLang="en-US" dirty="0" smtClean="0"/>
              <a:t>　　七　麻疹</a:t>
            </a:r>
            <a:endParaRPr lang="en-US" altLang="ja-JP" dirty="0" smtClean="0"/>
          </a:p>
          <a:p>
            <a:pPr>
              <a:buNone/>
            </a:pPr>
            <a:r>
              <a:rPr lang="ja-JP" altLang="en-US" dirty="0" smtClean="0"/>
              <a:t>　　八　メチシリン耐性黄色ブドウ球菌感染症</a:t>
            </a:r>
            <a:endParaRPr lang="en-US" altLang="ja-JP" dirty="0" smtClean="0"/>
          </a:p>
          <a:p>
            <a:pPr>
              <a:buNone/>
            </a:pPr>
            <a:r>
              <a:rPr lang="ja-JP" altLang="en-US" dirty="0" smtClean="0"/>
              <a:t>　　九　厚労省令で定めるもの（施行規則で規定）</a:t>
            </a:r>
            <a:endParaRPr lang="en-US" altLang="ja-JP" dirty="0" smtClean="0"/>
          </a:p>
          <a:p>
            <a:pPr>
              <a:buNone/>
            </a:pPr>
            <a:r>
              <a:rPr kumimoji="1" lang="ja-JP" altLang="en-US" dirty="0" smtClean="0"/>
              <a:t>　　　　（</a:t>
            </a:r>
            <a:r>
              <a:rPr kumimoji="1" lang="ja-JP" altLang="en-US" b="1" dirty="0" smtClean="0">
                <a:solidFill>
                  <a:schemeClr val="tx2">
                    <a:lumMod val="60000"/>
                    <a:lumOff val="40000"/>
                  </a:schemeClr>
                </a:solidFill>
              </a:rPr>
              <a:t>性器ヘルペスウイルス感染症、尖圭コンジ</a:t>
            </a:r>
            <a:endParaRPr kumimoji="1" lang="en-US" altLang="ja-JP" b="1" dirty="0" smtClean="0">
              <a:solidFill>
                <a:schemeClr val="tx2">
                  <a:lumMod val="60000"/>
                  <a:lumOff val="40000"/>
                </a:schemeClr>
              </a:solidFill>
            </a:endParaRPr>
          </a:p>
          <a:p>
            <a:pPr>
              <a:buNone/>
            </a:pPr>
            <a:r>
              <a:rPr lang="ja-JP" altLang="en-US" b="1" dirty="0" smtClean="0">
                <a:solidFill>
                  <a:schemeClr val="tx2">
                    <a:lumMod val="60000"/>
                    <a:lumOff val="40000"/>
                  </a:schemeClr>
                </a:solidFill>
              </a:rPr>
              <a:t>　　　　　</a:t>
            </a:r>
            <a:r>
              <a:rPr kumimoji="1" lang="ja-JP" altLang="en-US" b="1" dirty="0" smtClean="0">
                <a:solidFill>
                  <a:schemeClr val="tx2">
                    <a:lumMod val="60000"/>
                    <a:lumOff val="40000"/>
                  </a:schemeClr>
                </a:solidFill>
              </a:rPr>
              <a:t>ローマ、淋菌感染症等</a:t>
            </a:r>
            <a:r>
              <a:rPr kumimoji="1" lang="ja-JP" altLang="en-US" dirty="0" smtClean="0"/>
              <a:t>）</a:t>
            </a:r>
            <a:endParaRPr kumimoji="1" lang="ja-JP"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normAutofit fontScale="90000"/>
          </a:bodyPr>
          <a:lstStyle/>
          <a:p>
            <a:r>
              <a:rPr kumimoji="1" lang="ja-JP" altLang="en-US" dirty="0" smtClean="0"/>
              <a:t>性感染症の特定感染症予防指針</a:t>
            </a:r>
            <a:endParaRPr kumimoji="1" lang="ja-JP" altLang="en-US" dirty="0"/>
          </a:p>
        </p:txBody>
      </p:sp>
      <p:sp>
        <p:nvSpPr>
          <p:cNvPr id="3" name="コンテンツ プレースホルダ 2"/>
          <p:cNvSpPr>
            <a:spLocks noGrp="1"/>
          </p:cNvSpPr>
          <p:nvPr>
            <p:ph idx="1"/>
          </p:nvPr>
        </p:nvSpPr>
        <p:spPr>
          <a:xfrm>
            <a:off x="457200" y="980728"/>
            <a:ext cx="8229600" cy="5544616"/>
          </a:xfrm>
        </p:spPr>
        <p:txBody>
          <a:bodyPr>
            <a:normAutofit/>
          </a:bodyPr>
          <a:lstStyle/>
          <a:p>
            <a:pPr>
              <a:lnSpc>
                <a:spcPts val="3600"/>
              </a:lnSpc>
              <a:buNone/>
            </a:pPr>
            <a:r>
              <a:rPr kumimoji="1" lang="en-US" altLang="ja-JP" sz="2800" dirty="0" smtClean="0"/>
              <a:t>Ⅰ</a:t>
            </a:r>
            <a:r>
              <a:rPr kumimoji="1" lang="ja-JP" altLang="en-US" sz="2800" b="1" dirty="0" smtClean="0">
                <a:solidFill>
                  <a:schemeClr val="accent3">
                    <a:lumMod val="75000"/>
                  </a:schemeClr>
                </a:solidFill>
              </a:rPr>
              <a:t>原因究明</a:t>
            </a:r>
            <a:r>
              <a:rPr kumimoji="1" lang="ja-JP" altLang="en-US" sz="2800" dirty="0" smtClean="0"/>
              <a:t>（必要な調査、発生動向調査活用、関係機関と連携等）</a:t>
            </a:r>
            <a:endParaRPr kumimoji="1" lang="en-US" altLang="ja-JP" sz="2800" dirty="0" smtClean="0"/>
          </a:p>
          <a:p>
            <a:pPr>
              <a:lnSpc>
                <a:spcPts val="3600"/>
              </a:lnSpc>
              <a:buNone/>
            </a:pPr>
            <a:r>
              <a:rPr lang="en-US" altLang="ja-JP" sz="2800" dirty="0" smtClean="0"/>
              <a:t>Ⅱ</a:t>
            </a:r>
            <a:r>
              <a:rPr lang="ja-JP" altLang="en-US" sz="2800" b="1" dirty="0" smtClean="0">
                <a:solidFill>
                  <a:schemeClr val="accent3">
                    <a:lumMod val="75000"/>
                  </a:schemeClr>
                </a:solidFill>
              </a:rPr>
              <a:t>発生予防・まん延中止</a:t>
            </a:r>
            <a:r>
              <a:rPr lang="ja-JP" altLang="en-US" sz="2800" dirty="0" smtClean="0"/>
              <a:t>（若者層を中心に普及啓発、コンドームの予防効果の普及啓発、検査の推奨と検査機会の提供）</a:t>
            </a:r>
            <a:endParaRPr lang="en-US" altLang="ja-JP" sz="2800" dirty="0" smtClean="0"/>
          </a:p>
          <a:p>
            <a:pPr>
              <a:lnSpc>
                <a:spcPts val="3600"/>
              </a:lnSpc>
              <a:buNone/>
            </a:pPr>
            <a:r>
              <a:rPr kumimoji="1" lang="en-US" altLang="ja-JP" sz="2800" dirty="0" smtClean="0"/>
              <a:t>Ⅲ</a:t>
            </a:r>
            <a:r>
              <a:rPr kumimoji="1" lang="ja-JP" altLang="en-US" sz="2800" dirty="0" smtClean="0"/>
              <a:t>　</a:t>
            </a:r>
            <a:r>
              <a:rPr kumimoji="1" lang="ja-JP" altLang="en-US" sz="2800" b="1" dirty="0" smtClean="0">
                <a:solidFill>
                  <a:schemeClr val="accent3">
                    <a:lumMod val="75000"/>
                  </a:schemeClr>
                </a:solidFill>
              </a:rPr>
              <a:t>医療体制</a:t>
            </a:r>
            <a:r>
              <a:rPr kumimoji="1" lang="ja-JP" altLang="en-US" sz="2800" dirty="0" smtClean="0"/>
              <a:t>（質、アクセス向上）</a:t>
            </a:r>
            <a:endParaRPr kumimoji="1" lang="en-US" altLang="ja-JP" sz="2800" dirty="0" smtClean="0"/>
          </a:p>
          <a:p>
            <a:pPr>
              <a:lnSpc>
                <a:spcPts val="3600"/>
              </a:lnSpc>
              <a:buNone/>
            </a:pPr>
            <a:r>
              <a:rPr lang="en-US" altLang="ja-JP" sz="2800" dirty="0" smtClean="0"/>
              <a:t>Ⅳ</a:t>
            </a:r>
            <a:r>
              <a:rPr lang="ja-JP" altLang="en-US" sz="2800" dirty="0" smtClean="0"/>
              <a:t>　</a:t>
            </a:r>
            <a:r>
              <a:rPr lang="ja-JP" altLang="en-US" sz="2800" dirty="0" smtClean="0">
                <a:solidFill>
                  <a:schemeClr val="accent3">
                    <a:lumMod val="50000"/>
                  </a:schemeClr>
                </a:solidFill>
              </a:rPr>
              <a:t>研究開発の推進</a:t>
            </a:r>
            <a:r>
              <a:rPr lang="ja-JP" altLang="en-US" sz="2800" dirty="0" smtClean="0"/>
              <a:t>（検査、治療、発生動向、社会医学面の性の行動様式等）</a:t>
            </a:r>
            <a:endParaRPr lang="en-US" altLang="ja-JP" sz="2800" dirty="0" smtClean="0"/>
          </a:p>
          <a:p>
            <a:pPr>
              <a:lnSpc>
                <a:spcPts val="3600"/>
              </a:lnSpc>
              <a:buNone/>
            </a:pPr>
            <a:r>
              <a:rPr kumimoji="1" lang="en-US" altLang="ja-JP" sz="2800" dirty="0" smtClean="0"/>
              <a:t>Ⅴ</a:t>
            </a:r>
            <a:r>
              <a:rPr kumimoji="1" lang="ja-JP" altLang="en-US" sz="2800" dirty="0" smtClean="0">
                <a:solidFill>
                  <a:schemeClr val="accent3">
                    <a:lumMod val="50000"/>
                  </a:schemeClr>
                </a:solidFill>
              </a:rPr>
              <a:t>　</a:t>
            </a:r>
            <a:r>
              <a:rPr kumimoji="1" lang="ja-JP" altLang="en-US" sz="2800" b="1" dirty="0" smtClean="0">
                <a:solidFill>
                  <a:schemeClr val="accent3">
                    <a:lumMod val="75000"/>
                  </a:schemeClr>
                </a:solidFill>
              </a:rPr>
              <a:t>国際的連携</a:t>
            </a:r>
            <a:endParaRPr kumimoji="1" lang="en-US" altLang="ja-JP" sz="2800" b="1" dirty="0" smtClean="0">
              <a:solidFill>
                <a:schemeClr val="accent3">
                  <a:lumMod val="75000"/>
                </a:schemeClr>
              </a:solidFill>
            </a:endParaRPr>
          </a:p>
          <a:p>
            <a:pPr>
              <a:lnSpc>
                <a:spcPts val="3600"/>
              </a:lnSpc>
              <a:buNone/>
            </a:pPr>
            <a:r>
              <a:rPr kumimoji="1" lang="en-US" altLang="ja-JP" sz="2800" dirty="0" smtClean="0"/>
              <a:t>Ⅵ</a:t>
            </a:r>
            <a:r>
              <a:rPr kumimoji="1" lang="ja-JP" altLang="en-US" sz="2800" dirty="0" smtClean="0">
                <a:solidFill>
                  <a:schemeClr val="accent3">
                    <a:lumMod val="50000"/>
                  </a:schemeClr>
                </a:solidFill>
              </a:rPr>
              <a:t>　</a:t>
            </a:r>
            <a:r>
              <a:rPr kumimoji="1" lang="ja-JP" altLang="en-US" sz="2800" b="1" dirty="0" smtClean="0">
                <a:solidFill>
                  <a:schemeClr val="accent3">
                    <a:lumMod val="75000"/>
                  </a:schemeClr>
                </a:solidFill>
              </a:rPr>
              <a:t>関係機関との連携</a:t>
            </a:r>
            <a:endParaRPr kumimoji="1" lang="ja-JP" altLang="en-US" sz="2800" b="1"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STI</a:t>
            </a:r>
            <a:r>
              <a:rPr kumimoji="1" lang="ja-JP" altLang="en-US" dirty="0" smtClean="0"/>
              <a:t>情報還元状況</a:t>
            </a:r>
            <a:endParaRPr kumimoji="1" lang="ja-JP" altLang="en-US" dirty="0"/>
          </a:p>
        </p:txBody>
      </p:sp>
      <p:sp>
        <p:nvSpPr>
          <p:cNvPr id="3" name="コンテンツ プレースホルダ 2"/>
          <p:cNvSpPr>
            <a:spLocks noGrp="1"/>
          </p:cNvSpPr>
          <p:nvPr>
            <p:ph sz="half" idx="1"/>
          </p:nvPr>
        </p:nvSpPr>
        <p:spPr>
          <a:xfrm>
            <a:off x="457200" y="1268760"/>
            <a:ext cx="7931224" cy="4857403"/>
          </a:xfrm>
        </p:spPr>
        <p:txBody>
          <a:bodyPr/>
          <a:lstStyle/>
          <a:p>
            <a:r>
              <a:rPr lang="ja-JP" altLang="en-US" dirty="0" smtClean="0"/>
              <a:t>情報還元</a:t>
            </a:r>
            <a:r>
              <a:rPr lang="en-US" altLang="ja-JP" dirty="0" smtClean="0"/>
              <a:t>95</a:t>
            </a:r>
            <a:r>
              <a:rPr lang="ja-JP" altLang="en-US" dirty="0" smtClean="0"/>
              <a:t>％　　　有り</a:t>
            </a:r>
            <a:r>
              <a:rPr lang="en-US" altLang="ja-JP" dirty="0" smtClean="0"/>
              <a:t>53</a:t>
            </a:r>
            <a:r>
              <a:rPr lang="ja-JP" altLang="en-US" dirty="0" smtClean="0"/>
              <a:t>件　　</a:t>
            </a:r>
            <a:r>
              <a:rPr lang="en-US" altLang="ja-JP" dirty="0" smtClean="0"/>
              <a:t>/</a:t>
            </a:r>
            <a:r>
              <a:rPr lang="ja-JP" altLang="en-US" dirty="0" smtClean="0"/>
              <a:t>　　無し</a:t>
            </a:r>
            <a:r>
              <a:rPr lang="en-US" altLang="ja-JP" dirty="0" smtClean="0"/>
              <a:t>2</a:t>
            </a:r>
            <a:r>
              <a:rPr lang="ja-JP" altLang="en-US" dirty="0" smtClean="0"/>
              <a:t>件</a:t>
            </a:r>
            <a:endParaRPr lang="en-US" altLang="ja-JP" dirty="0" smtClean="0"/>
          </a:p>
          <a:p>
            <a:r>
              <a:rPr kumimoji="1" lang="en-US" altLang="ja-JP" dirty="0" smtClean="0"/>
              <a:t>93</a:t>
            </a:r>
            <a:r>
              <a:rPr kumimoji="1" lang="ja-JP" altLang="en-US" dirty="0" smtClean="0"/>
              <a:t>％は定期還元  </a:t>
            </a:r>
            <a:r>
              <a:rPr kumimoji="1" lang="en-US" altLang="ja-JP" dirty="0" smtClean="0"/>
              <a:t>(51</a:t>
            </a:r>
            <a:r>
              <a:rPr kumimoji="1" lang="ja-JP" altLang="en-US" dirty="0" smtClean="0"/>
              <a:t>件）</a:t>
            </a:r>
            <a:endParaRPr kumimoji="1" lang="en-US" altLang="ja-JP" dirty="0" smtClean="0"/>
          </a:p>
          <a:p>
            <a:r>
              <a:rPr lang="en-US" altLang="ja-JP" dirty="0" smtClean="0"/>
              <a:t>29</a:t>
            </a:r>
            <a:r>
              <a:rPr lang="ja-JP" altLang="en-US" dirty="0" smtClean="0"/>
              <a:t>％は臨時還元  </a:t>
            </a:r>
            <a:r>
              <a:rPr lang="en-US" altLang="ja-JP" dirty="0" smtClean="0"/>
              <a:t>(16</a:t>
            </a:r>
            <a:r>
              <a:rPr lang="ja-JP" altLang="en-US" dirty="0" smtClean="0"/>
              <a:t>件</a:t>
            </a:r>
            <a:r>
              <a:rPr lang="en-US" altLang="ja-JP" dirty="0" smtClean="0"/>
              <a:t>)</a:t>
            </a:r>
          </a:p>
          <a:p>
            <a:pPr>
              <a:buNone/>
            </a:pPr>
            <a:r>
              <a:rPr lang="en-US" altLang="ja-JP" dirty="0" smtClean="0"/>
              <a:t>        </a:t>
            </a:r>
            <a:r>
              <a:rPr lang="ja-JP" altLang="en-US" dirty="0" smtClean="0"/>
              <a:t>都県　</a:t>
            </a:r>
            <a:r>
              <a:rPr lang="en-US" altLang="ja-JP" dirty="0" smtClean="0"/>
              <a:t>10</a:t>
            </a:r>
            <a:r>
              <a:rPr lang="ja-JP" altLang="en-US" dirty="0" smtClean="0"/>
              <a:t>件　</a:t>
            </a:r>
            <a:r>
              <a:rPr lang="en-US" altLang="ja-JP" dirty="0" smtClean="0"/>
              <a:t>/</a:t>
            </a:r>
            <a:r>
              <a:rPr lang="ja-JP" altLang="en-US" dirty="0" smtClean="0"/>
              <a:t>　市　６件</a:t>
            </a:r>
            <a:endParaRPr kumimoji="1" lang="en-US" altLang="ja-JP" dirty="0" smtClean="0"/>
          </a:p>
          <a:p>
            <a:pPr>
              <a:buNone/>
            </a:pPr>
            <a:endParaRPr kumimoji="1" lang="ja-JP" altLang="en-US" dirty="0"/>
          </a:p>
        </p:txBody>
      </p:sp>
      <p:graphicFrame>
        <p:nvGraphicFramePr>
          <p:cNvPr id="4" name="グラフ 3"/>
          <p:cNvGraphicFramePr/>
          <p:nvPr/>
        </p:nvGraphicFramePr>
        <p:xfrm>
          <a:off x="4499992" y="1988840"/>
          <a:ext cx="4176464" cy="4591199"/>
        </p:xfrm>
        <a:graphic>
          <a:graphicData uri="http://schemas.openxmlformats.org/drawingml/2006/chart">
            <c:chart xmlns:c="http://schemas.openxmlformats.org/drawingml/2006/chart" xmlns:r="http://schemas.openxmlformats.org/officeDocument/2006/relationships" r:id="rId2"/>
          </a:graphicData>
        </a:graphic>
      </p:graphicFrame>
      <p:pic>
        <p:nvPicPr>
          <p:cNvPr id="1027" name="Picture 3"/>
          <p:cNvPicPr>
            <a:picLocks noGrp="1" noChangeAspect="1" noChangeArrowheads="1"/>
          </p:cNvPicPr>
          <p:nvPr>
            <p:ph sz="half" idx="2"/>
          </p:nvPr>
        </p:nvPicPr>
        <p:blipFill>
          <a:blip r:embed="rId3" cstate="print"/>
          <a:srcRect/>
          <a:stretch>
            <a:fillRect/>
          </a:stretch>
        </p:blipFill>
        <p:spPr bwMode="auto">
          <a:xfrm>
            <a:off x="1187623" y="3501008"/>
            <a:ext cx="2761393" cy="27363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sz="half" idx="1"/>
          </p:nvPr>
        </p:nvPicPr>
        <p:blipFill>
          <a:blip r:embed="rId2" cstate="print"/>
          <a:srcRect/>
          <a:stretch>
            <a:fillRect/>
          </a:stretch>
        </p:blipFill>
        <p:spPr bwMode="auto">
          <a:xfrm>
            <a:off x="179512" y="1124744"/>
            <a:ext cx="4316288" cy="4104456"/>
          </a:xfrm>
          <a:prstGeom prst="rect">
            <a:avLst/>
          </a:prstGeom>
          <a:noFill/>
          <a:ln w="9525">
            <a:noFill/>
            <a:miter lim="800000"/>
            <a:headEnd/>
            <a:tailEnd/>
          </a:ln>
          <a:effectLst/>
        </p:spPr>
      </p:pic>
      <p:sp>
        <p:nvSpPr>
          <p:cNvPr id="2" name="タイトル 1"/>
          <p:cNvSpPr>
            <a:spLocks noGrp="1"/>
          </p:cNvSpPr>
          <p:nvPr>
            <p:ph type="title"/>
          </p:nvPr>
        </p:nvSpPr>
        <p:spPr>
          <a:xfrm>
            <a:off x="457200" y="274638"/>
            <a:ext cx="8229600" cy="6250706"/>
          </a:xfrm>
        </p:spPr>
        <p:txBody>
          <a:bodyPr>
            <a:normAutofit/>
          </a:bodyPr>
          <a:lstStyle/>
          <a:p>
            <a:pPr algn="l"/>
            <a:r>
              <a:rPr kumimoji="1" lang="ja-JP" altLang="en-US" dirty="0" smtClean="0"/>
              <a:t>　　　　　　　　定期情報</a:t>
            </a:r>
            <a:r>
              <a:rPr kumimoji="1" lang="en-US" altLang="ja-JP" dirty="0" smtClean="0"/>
              <a:t/>
            </a:r>
            <a:br>
              <a:rPr kumimoji="1" lang="en-US" altLang="ja-JP" dirty="0" smtClean="0"/>
            </a:br>
            <a:r>
              <a:rPr lang="en-US" altLang="ja-JP" dirty="0" smtClean="0"/>
              <a:t/>
            </a:r>
            <a:br>
              <a:rPr lang="en-US" altLang="ja-JP" dirty="0" smtClean="0"/>
            </a:br>
            <a:r>
              <a:rPr lang="en-US" altLang="ja-JP" dirty="0" smtClean="0"/>
              <a:t/>
            </a:r>
            <a:br>
              <a:rPr lang="en-US" altLang="ja-JP" dirty="0" smtClean="0"/>
            </a:br>
            <a:r>
              <a:rPr lang="en-US" altLang="ja-JP" dirty="0" smtClean="0"/>
              <a:t/>
            </a:r>
            <a:br>
              <a:rPr lang="en-US" altLang="ja-JP" dirty="0" smtClean="0"/>
            </a:br>
            <a:r>
              <a:rPr lang="en-US" altLang="ja-JP" dirty="0" smtClean="0"/>
              <a:t/>
            </a:r>
            <a:br>
              <a:rPr lang="en-US" altLang="ja-JP" dirty="0" smtClean="0"/>
            </a:br>
            <a:r>
              <a:rPr lang="en-US" altLang="ja-JP" dirty="0" smtClean="0"/>
              <a:t/>
            </a:r>
            <a:br>
              <a:rPr lang="en-US" altLang="ja-JP" dirty="0" smtClean="0"/>
            </a:br>
            <a:r>
              <a:rPr lang="en-US" altLang="ja-JP" dirty="0" smtClean="0"/>
              <a:t/>
            </a:r>
            <a:br>
              <a:rPr lang="en-US" altLang="ja-JP" dirty="0" smtClean="0"/>
            </a:br>
            <a:r>
              <a:rPr lang="en-US" altLang="ja-JP" sz="2400" dirty="0" smtClean="0"/>
              <a:t>※</a:t>
            </a:r>
            <a:r>
              <a:rPr lang="ja-JP" altLang="en-US" sz="2400" dirty="0" smtClean="0"/>
              <a:t>　福祉施設は、保育園や介護保険施設</a:t>
            </a:r>
            <a:r>
              <a:rPr lang="en-US" altLang="ja-JP" dirty="0" smtClean="0"/>
              <a:t/>
            </a:r>
            <a:br>
              <a:rPr lang="en-US" altLang="ja-JP" dirty="0" smtClean="0"/>
            </a:br>
            <a:r>
              <a:rPr lang="ja-JP" altLang="en-US" sz="2400" dirty="0" smtClean="0"/>
              <a:t>　　　その他は、</a:t>
            </a:r>
            <a:r>
              <a:rPr lang="en-US" altLang="ja-JP" sz="2400" dirty="0" smtClean="0"/>
              <a:t>Web</a:t>
            </a:r>
            <a:r>
              <a:rPr lang="ja-JP" altLang="en-US" sz="2400" dirty="0" smtClean="0"/>
              <a:t>やメーリングリストで広く提供　等</a:t>
            </a:r>
            <a:endParaRPr kumimoji="1" lang="ja-JP" altLang="en-US" dirty="0"/>
          </a:p>
        </p:txBody>
      </p:sp>
      <p:pic>
        <p:nvPicPr>
          <p:cNvPr id="6147" name="Picture 3"/>
          <p:cNvPicPr>
            <a:picLocks noGrp="1" noChangeAspect="1" noChangeArrowheads="1"/>
          </p:cNvPicPr>
          <p:nvPr>
            <p:ph sz="half" idx="2"/>
          </p:nvPr>
        </p:nvPicPr>
        <p:blipFill>
          <a:blip r:embed="rId3" cstate="print"/>
          <a:srcRect/>
          <a:stretch>
            <a:fillRect/>
          </a:stretch>
        </p:blipFill>
        <p:spPr bwMode="auto">
          <a:xfrm>
            <a:off x="4644008" y="1196752"/>
            <a:ext cx="4330824" cy="396043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Grp="1" noChangeAspect="1" noChangeArrowheads="1"/>
          </p:cNvPicPr>
          <p:nvPr>
            <p:ph sz="half" idx="1"/>
          </p:nvPr>
        </p:nvPicPr>
        <p:blipFill>
          <a:blip r:embed="rId3" cstate="print"/>
          <a:srcRect/>
          <a:stretch>
            <a:fillRect/>
          </a:stretch>
        </p:blipFill>
        <p:spPr bwMode="auto">
          <a:xfrm>
            <a:off x="179512" y="836712"/>
            <a:ext cx="8964488" cy="3096344"/>
          </a:xfrm>
          <a:prstGeom prst="rect">
            <a:avLst/>
          </a:prstGeom>
          <a:noFill/>
          <a:ln w="9525">
            <a:noFill/>
            <a:miter lim="800000"/>
            <a:headEnd/>
            <a:tailEnd/>
          </a:ln>
          <a:effectLst/>
        </p:spPr>
      </p:pic>
      <p:sp>
        <p:nvSpPr>
          <p:cNvPr id="9" name="タイトル 8"/>
          <p:cNvSpPr>
            <a:spLocks noGrp="1"/>
          </p:cNvSpPr>
          <p:nvPr>
            <p:ph type="title"/>
          </p:nvPr>
        </p:nvSpPr>
        <p:spPr>
          <a:xfrm>
            <a:off x="457200" y="274638"/>
            <a:ext cx="8229600" cy="346050"/>
          </a:xfrm>
        </p:spPr>
        <p:txBody>
          <a:bodyPr>
            <a:noAutofit/>
          </a:bodyPr>
          <a:lstStyle/>
          <a:p>
            <a:pPr algn="l"/>
            <a:r>
              <a:rPr kumimoji="1" lang="ja-JP" altLang="en-US" sz="3200" dirty="0" smtClean="0"/>
              <a:t>　　梅毒の臨時報を出した都県　</a:t>
            </a:r>
            <a:r>
              <a:rPr kumimoji="1" lang="ja-JP" altLang="en-US" sz="1800" dirty="0" smtClean="0"/>
              <a:t>　地衛研</a:t>
            </a:r>
            <a:r>
              <a:rPr lang="ja-JP" altLang="en-US" sz="1800" dirty="0" smtClean="0"/>
              <a:t>　</a:t>
            </a:r>
            <a:r>
              <a:rPr lang="ja-JP" altLang="en-US" sz="1800" dirty="0" smtClean="0">
                <a:solidFill>
                  <a:schemeClr val="accent1"/>
                </a:solidFill>
              </a:rPr>
              <a:t>★</a:t>
            </a:r>
            <a:r>
              <a:rPr lang="en-US" altLang="ja-JP" sz="1800" dirty="0" smtClean="0">
                <a:solidFill>
                  <a:schemeClr val="accent1"/>
                </a:solidFill>
              </a:rPr>
              <a:t> </a:t>
            </a:r>
            <a:r>
              <a:rPr lang="ja-JP" altLang="en-US" sz="1800" dirty="0" smtClean="0"/>
              <a:t>主管課</a:t>
            </a:r>
            <a:endParaRPr kumimoji="1" lang="ja-JP" altLang="en-US" sz="1800" dirty="0"/>
          </a:p>
        </p:txBody>
      </p:sp>
      <p:sp>
        <p:nvSpPr>
          <p:cNvPr id="16" name="円/楕円 15"/>
          <p:cNvSpPr/>
          <p:nvPr/>
        </p:nvSpPr>
        <p:spPr>
          <a:xfrm>
            <a:off x="6012160" y="404664"/>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　</a:t>
            </a:r>
            <a:endParaRPr kumimoji="1" lang="ja-JP" altLang="en-US" dirty="0"/>
          </a:p>
        </p:txBody>
      </p:sp>
      <p:pic>
        <p:nvPicPr>
          <p:cNvPr id="2050" name="Picture 2"/>
          <p:cNvPicPr>
            <a:picLocks noGrp="1" noChangeAspect="1" noChangeArrowheads="1"/>
          </p:cNvPicPr>
          <p:nvPr>
            <p:ph sz="half" idx="2"/>
          </p:nvPr>
        </p:nvPicPr>
        <p:blipFill>
          <a:blip r:embed="rId4" cstate="print"/>
          <a:srcRect/>
          <a:stretch>
            <a:fillRect/>
          </a:stretch>
        </p:blipFill>
        <p:spPr bwMode="auto">
          <a:xfrm>
            <a:off x="251520" y="3861048"/>
            <a:ext cx="8892480" cy="266429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half" idx="1"/>
          </p:nvPr>
        </p:nvPicPr>
        <p:blipFill>
          <a:blip r:embed="rId3" cstate="print"/>
          <a:srcRect/>
          <a:stretch>
            <a:fillRect/>
          </a:stretch>
        </p:blipFill>
        <p:spPr bwMode="auto">
          <a:xfrm>
            <a:off x="179512" y="692696"/>
            <a:ext cx="4388296" cy="6165304"/>
          </a:xfrm>
          <a:prstGeom prst="rect">
            <a:avLst/>
          </a:prstGeom>
          <a:noFill/>
          <a:ln w="9525">
            <a:noFill/>
            <a:miter lim="800000"/>
            <a:headEnd/>
            <a:tailEnd/>
          </a:ln>
          <a:effectLst/>
        </p:spPr>
      </p:pic>
      <p:sp>
        <p:nvSpPr>
          <p:cNvPr id="4" name="タイトル 3"/>
          <p:cNvSpPr>
            <a:spLocks noGrp="1"/>
          </p:cNvSpPr>
          <p:nvPr>
            <p:ph type="title"/>
          </p:nvPr>
        </p:nvSpPr>
        <p:spPr>
          <a:xfrm>
            <a:off x="683568" y="188640"/>
            <a:ext cx="8229600" cy="864096"/>
          </a:xfrm>
        </p:spPr>
        <p:txBody>
          <a:bodyPr>
            <a:normAutofit/>
          </a:bodyPr>
          <a:lstStyle/>
          <a:p>
            <a:pPr algn="l"/>
            <a:r>
              <a:rPr lang="ja-JP" altLang="en-US" sz="4000" dirty="0" smtClean="0"/>
              <a:t>梅毒と</a:t>
            </a:r>
            <a:r>
              <a:rPr lang="en-US" altLang="ja-JP" sz="4000" dirty="0" smtClean="0"/>
              <a:t>HIV</a:t>
            </a:r>
            <a:r>
              <a:rPr lang="ja-JP" altLang="en-US" sz="4000" dirty="0" smtClean="0"/>
              <a:t>の</a:t>
            </a:r>
            <a:r>
              <a:rPr lang="en-US" altLang="ja-JP" sz="4000" dirty="0" smtClean="0"/>
              <a:t>10</a:t>
            </a:r>
            <a:r>
              <a:rPr lang="ja-JP" altLang="en-US" sz="4000" dirty="0" smtClean="0"/>
              <a:t>年間の推移</a:t>
            </a:r>
            <a:r>
              <a:rPr lang="en-US" altLang="ja-JP" sz="2000" i="1" dirty="0" smtClean="0"/>
              <a:t>※2015</a:t>
            </a:r>
            <a:r>
              <a:rPr lang="ja-JP" altLang="en-US" sz="2000" i="1" dirty="0" smtClean="0"/>
              <a:t>年は暫定値</a:t>
            </a:r>
            <a:r>
              <a:rPr lang="ja-JP" altLang="en-US" sz="4000" dirty="0" smtClean="0"/>
              <a:t>　　　　　　</a:t>
            </a:r>
            <a:endParaRPr kumimoji="1" lang="ja-JP" altLang="en-US" sz="2200" i="1" dirty="0"/>
          </a:p>
        </p:txBody>
      </p:sp>
      <p:pic>
        <p:nvPicPr>
          <p:cNvPr id="2051" name="Picture 3"/>
          <p:cNvPicPr>
            <a:picLocks noGrp="1" noChangeAspect="1" noChangeArrowheads="1"/>
          </p:cNvPicPr>
          <p:nvPr>
            <p:ph sz="half" idx="2"/>
          </p:nvPr>
        </p:nvPicPr>
        <p:blipFill>
          <a:blip r:embed="rId4" cstate="print"/>
          <a:srcRect/>
          <a:stretch>
            <a:fillRect/>
          </a:stretch>
        </p:blipFill>
        <p:spPr bwMode="auto">
          <a:xfrm>
            <a:off x="4644008" y="1988840"/>
            <a:ext cx="4392488" cy="4536504"/>
          </a:xfrm>
          <a:prstGeom prst="rect">
            <a:avLst/>
          </a:prstGeom>
          <a:noFill/>
          <a:ln w="9525">
            <a:noFill/>
            <a:miter lim="800000"/>
            <a:headEnd/>
            <a:tailEnd/>
          </a:ln>
          <a:effectLst/>
        </p:spPr>
      </p:pic>
      <p:sp>
        <p:nvSpPr>
          <p:cNvPr id="9" name="円/楕円 8"/>
          <p:cNvSpPr/>
          <p:nvPr/>
        </p:nvSpPr>
        <p:spPr>
          <a:xfrm>
            <a:off x="4355976" y="4077072"/>
            <a:ext cx="792088" cy="360040"/>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179512" y="4149080"/>
            <a:ext cx="792088" cy="360040"/>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2504</TotalTime>
  <Words>316</Words>
  <Application>Microsoft Office PowerPoint</Application>
  <PresentationFormat>画面に合わせる (4:3)</PresentationFormat>
  <Paragraphs>97</Paragraphs>
  <Slides>24</Slides>
  <Notes>6</Notes>
  <HiddenSlides>0</HiddenSlides>
  <MMClips>0</MMClips>
  <ScaleCrop>false</ScaleCrop>
  <HeadingPairs>
    <vt:vector size="4" baseType="variant">
      <vt:variant>
        <vt:lpstr>テーマ</vt:lpstr>
      </vt:variant>
      <vt:variant>
        <vt:i4>1</vt:i4>
      </vt:variant>
      <vt:variant>
        <vt:lpstr>スライド タイトル</vt:lpstr>
      </vt:variant>
      <vt:variant>
        <vt:i4>24</vt:i4>
      </vt:variant>
    </vt:vector>
  </HeadingPairs>
  <TitlesOfParts>
    <vt:vector size="25" baseType="lpstr">
      <vt:lpstr>Office テーマ</vt:lpstr>
      <vt:lpstr>地方感染症情報センターにおけるSITサーベイランスの運用の現状 　　 </vt:lpstr>
      <vt:lpstr>調査対象と回答率 都道府県47カ所　市28カ所　計75カ所送付 55か所回答(回答率73％）</vt:lpstr>
      <vt:lpstr>感染症サーベイランスの根拠法令</vt:lpstr>
      <vt:lpstr>性感染症の類型</vt:lpstr>
      <vt:lpstr>性感染症の特定感染症予防指針</vt:lpstr>
      <vt:lpstr>STI情報還元状況</vt:lpstr>
      <vt:lpstr>　　　　　　　　定期情報       ※　福祉施設は、保育園や介護保険施設 　　　その他は、Webやメーリングリストで広く提供　等</vt:lpstr>
      <vt:lpstr>　　梅毒の臨時報を出した都県　　地衛研　★ 主管課</vt:lpstr>
      <vt:lpstr>梅毒とHIVの10年間の推移※2015年は暫定値　　　　　　</vt:lpstr>
      <vt:lpstr>　　　　効果的な情報還元？　地理的情報（未だ偏在？）  報告数10人以上の保健所数と報告数合算　　　　10年間での報告数増加倍率（県単位）</vt:lpstr>
      <vt:lpstr>2015年梅毒届出数男女比 届出数年間30以上の都道府県</vt:lpstr>
      <vt:lpstr>2006年　　　　梅毒の年齢層別報告数　　2015年</vt:lpstr>
      <vt:lpstr>効果的な情報還元？　性・年令要素 梅毒の10年間の年令層内訳　　　HIVの10年間の内訳</vt:lpstr>
      <vt:lpstr>臨時情報</vt:lpstr>
      <vt:lpstr>積極的疫学調査 一部行っている地衛研は８カ所のみ</vt:lpstr>
      <vt:lpstr>集団発生/アウトブレイクの把握</vt:lpstr>
      <vt:lpstr>性器ヘルペスについて</vt:lpstr>
      <vt:lpstr>都道府県別定点報告数(2014年）</vt:lpstr>
      <vt:lpstr>性器ヘルペスと他定点３疾患の年令層比較</vt:lpstr>
      <vt:lpstr>耐性菌について（淋菌）http://idsc.nih.go.jp/iasr/31/362/kj3624.html</vt:lpstr>
      <vt:lpstr>回答者の属性</vt:lpstr>
      <vt:lpstr>まとめ</vt:lpstr>
      <vt:lpstr>PowerPoint プレゼンテーション</vt:lpstr>
      <vt:lpstr>第２９回公衆衛生情報研究協議会総会・研究会プログラム</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takano tsrtakano</dc:creator>
  <cp:lastModifiedBy>センター長</cp:lastModifiedBy>
  <cp:revision>92</cp:revision>
  <dcterms:created xsi:type="dcterms:W3CDTF">2016-01-11T14:10:08Z</dcterms:created>
  <dcterms:modified xsi:type="dcterms:W3CDTF">2016-01-27T01:34:38Z</dcterms:modified>
</cp:coreProperties>
</file>